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tiff" ContentType="image/tif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3" r:id="rId1"/>
  </p:sldMasterIdLst>
  <p:notesMasterIdLst>
    <p:notesMasterId r:id="rId36"/>
  </p:notesMasterIdLst>
  <p:sldIdLst>
    <p:sldId id="256" r:id="rId2"/>
    <p:sldId id="434" r:id="rId3"/>
    <p:sldId id="420" r:id="rId4"/>
    <p:sldId id="443" r:id="rId5"/>
    <p:sldId id="260" r:id="rId6"/>
    <p:sldId id="261" r:id="rId7"/>
    <p:sldId id="435" r:id="rId8"/>
    <p:sldId id="436" r:id="rId9"/>
    <p:sldId id="439" r:id="rId10"/>
    <p:sldId id="441" r:id="rId11"/>
    <p:sldId id="442" r:id="rId12"/>
    <p:sldId id="416" r:id="rId13"/>
    <p:sldId id="269" r:id="rId14"/>
    <p:sldId id="270" r:id="rId15"/>
    <p:sldId id="445" r:id="rId16"/>
    <p:sldId id="338" r:id="rId17"/>
    <p:sldId id="446" r:id="rId18"/>
    <p:sldId id="381" r:id="rId19"/>
    <p:sldId id="382" r:id="rId20"/>
    <p:sldId id="383" r:id="rId21"/>
    <p:sldId id="385" r:id="rId22"/>
    <p:sldId id="444" r:id="rId23"/>
    <p:sldId id="348" r:id="rId24"/>
    <p:sldId id="344" r:id="rId25"/>
    <p:sldId id="345" r:id="rId26"/>
    <p:sldId id="447" r:id="rId27"/>
    <p:sldId id="282" r:id="rId28"/>
    <p:sldId id="280" r:id="rId29"/>
    <p:sldId id="281" r:id="rId30"/>
    <p:sldId id="350" r:id="rId31"/>
    <p:sldId id="351" r:id="rId32"/>
    <p:sldId id="352" r:id="rId33"/>
    <p:sldId id="448" r:id="rId34"/>
    <p:sldId id="355" r:id="rId3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413"/>
    <p:restoredTop sz="93786"/>
  </p:normalViewPr>
  <p:slideViewPr>
    <p:cSldViewPr snapToGrid="0" snapToObjects="1">
      <p:cViewPr>
        <p:scale>
          <a:sx n="96" d="100"/>
          <a:sy n="96" d="100"/>
        </p:scale>
        <p:origin x="288" y="-136"/>
      </p:cViewPr>
      <p:guideLst/>
    </p:cSldViewPr>
  </p:slideViewPr>
  <p:notesTextViewPr>
    <p:cViewPr>
      <p:scale>
        <a:sx n="1" d="1"/>
        <a:sy n="1" d="1"/>
      </p:scale>
      <p:origin x="0" y="0"/>
    </p:cViewPr>
  </p:notesTextViewPr>
  <p:sorterViewPr>
    <p:cViewPr>
      <p:scale>
        <a:sx n="128" d="100"/>
        <a:sy n="128"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6A02BCE-FDB7-514E-A9F0-147ECC54F0D6}" srcId="{83844E56-9B84-1F4C-96F3-9E6AED045B69}" destId="{C85933CD-E604-D64F-8627-A0B9CE3C3497}" srcOrd="1" destOrd="0" parTransId="{853D9F85-F729-7342-9199-0912C49807D1}" sibTransId="{FA60CAD0-D929-2E4E-9A63-24D6B2E55E16}"/>
    <dgm:cxn modelId="{7C75CA4D-3271-3749-A9D1-BB5820541CCD}" type="presOf" srcId="{62728B36-285D-1041-8245-6EF312590895}" destId="{BAB21BB3-A0F9-B840-9715-1FC76155B0B8}" srcOrd="0" destOrd="0" presId="urn:microsoft.com/office/officeart/2009/layout/CircleArrowProcess"/>
    <dgm:cxn modelId="{4C6B17F7-F2C7-5D46-932A-DD011D5656BE}" type="presOf" srcId="{C85933CD-E604-D64F-8627-A0B9CE3C3497}" destId="{8003497E-EE36-774C-935C-D3CA34D3025F}"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851158D2-0DB1-6B44-81CB-963D5E2D2C45}" type="presOf" srcId="{2D113853-31D9-F64D-BA31-772C5BED6AAC}" destId="{514E6B65-CDE9-034E-9F21-0E51BCCCAB80}"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E5853B49-D205-0143-B425-AA191F8E86E6}" type="presOf" srcId="{83844E56-9B84-1F4C-96F3-9E6AED045B69}" destId="{FC40E305-E0DF-C244-8548-A4A2C9105ABA}" srcOrd="0" destOrd="0" presId="urn:microsoft.com/office/officeart/2009/layout/CircleArrowProcess"/>
    <dgm:cxn modelId="{14D247C9-154D-3B42-9832-E00D0537AC01}" type="presParOf" srcId="{FC40E305-E0DF-C244-8548-A4A2C9105ABA}" destId="{25429000-11BF-5949-B877-FA064F85D68A}" srcOrd="0" destOrd="0" presId="urn:microsoft.com/office/officeart/2009/layout/CircleArrowProcess"/>
    <dgm:cxn modelId="{2E183665-C4BE-A94D-AD84-003A9E13CCA4}" type="presParOf" srcId="{25429000-11BF-5949-B877-FA064F85D68A}" destId="{F003F09D-0DD9-464D-B63C-6ADC8A4410B3}" srcOrd="0" destOrd="0" presId="urn:microsoft.com/office/officeart/2009/layout/CircleArrowProcess"/>
    <dgm:cxn modelId="{86B8A6BB-0EEF-2C47-9090-A070075930EC}" type="presParOf" srcId="{FC40E305-E0DF-C244-8548-A4A2C9105ABA}" destId="{BAB21BB3-A0F9-B840-9715-1FC76155B0B8}" srcOrd="1" destOrd="0" presId="urn:microsoft.com/office/officeart/2009/layout/CircleArrowProcess"/>
    <dgm:cxn modelId="{4C8F9F77-3F0F-9D47-8C9F-86A81EBE26BF}" type="presParOf" srcId="{FC40E305-E0DF-C244-8548-A4A2C9105ABA}" destId="{52557BCD-7463-5444-8B0E-9D76B4130D1E}" srcOrd="2" destOrd="0" presId="urn:microsoft.com/office/officeart/2009/layout/CircleArrowProcess"/>
    <dgm:cxn modelId="{1C8589B6-F0DE-C442-AFAC-921B244F1FEB}" type="presParOf" srcId="{52557BCD-7463-5444-8B0E-9D76B4130D1E}" destId="{1E86620D-846F-6741-A45E-18D834F1DF08}" srcOrd="0" destOrd="0" presId="urn:microsoft.com/office/officeart/2009/layout/CircleArrowProcess"/>
    <dgm:cxn modelId="{B0B46707-0308-934C-AB42-FCB745CA4DB7}" type="presParOf" srcId="{FC40E305-E0DF-C244-8548-A4A2C9105ABA}" destId="{8003497E-EE36-774C-935C-D3CA34D3025F}" srcOrd="3" destOrd="0" presId="urn:microsoft.com/office/officeart/2009/layout/CircleArrowProcess"/>
    <dgm:cxn modelId="{EC5211C7-3052-D240-9E9B-F4C219CEC070}" type="presParOf" srcId="{FC40E305-E0DF-C244-8548-A4A2C9105ABA}" destId="{40A59447-4FE0-A645-B08E-131F78D3659D}" srcOrd="4" destOrd="0" presId="urn:microsoft.com/office/officeart/2009/layout/CircleArrowProcess"/>
    <dgm:cxn modelId="{D38BF2C5-B9A4-DE4F-8A68-838CB255983A}" type="presParOf" srcId="{40A59447-4FE0-A645-B08E-131F78D3659D}" destId="{657DC6E9-F4D5-DC4A-A75B-7281836DEFFA}" srcOrd="0" destOrd="0" presId="urn:microsoft.com/office/officeart/2009/layout/CircleArrowProcess"/>
    <dgm:cxn modelId="{B289CAD7-362B-C646-B040-A8C80B5D0B28}"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8/22/16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Consider guiding principles for designing units and lessons that maximize student learning. </a:t>
            </a:r>
          </a:p>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2</a:t>
            </a:fld>
            <a:endParaRPr lang="en-US"/>
          </a:p>
        </p:txBody>
      </p:sp>
    </p:spTree>
    <p:extLst>
      <p:ext uri="{BB962C8B-B14F-4D97-AF65-F5344CB8AC3E}">
        <p14:creationId xmlns:p14="http://schemas.microsoft.com/office/powerpoint/2010/main" val="14577101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6B97D25B-7046-4B46-8B94-7194A70E9027}" type="slidenum">
              <a:rPr lang="en-US">
                <a:latin typeface="Arial" pitchFamily="-65" charset="0"/>
                <a:ea typeface="ＭＳ Ｐゴシック" pitchFamily="-65" charset="-128"/>
                <a:cs typeface="ＭＳ Ｐゴシック" pitchFamily="-65" charset="-128"/>
              </a:rPr>
              <a:pPr/>
              <a:t>28</a:t>
            </a:fld>
            <a:endParaRPr lang="en-US">
              <a:latin typeface="Arial" pitchFamily="-65" charset="0"/>
              <a:ea typeface="ＭＳ Ｐゴシック" pitchFamily="-65" charset="-128"/>
              <a:cs typeface="ＭＳ Ｐゴシック" pitchFamily="-65" charset="-128"/>
            </a:endParaRPr>
          </a:p>
        </p:txBody>
      </p:sp>
      <p:sp>
        <p:nvSpPr>
          <p:cNvPr id="64515" name="Rectangle 2"/>
          <p:cNvSpPr>
            <a:spLocks noGrp="1" noRot="1" noChangeAspect="1" noChangeArrowheads="1"/>
          </p:cNvSpPr>
          <p:nvPr>
            <p:ph type="sldImg"/>
          </p:nvPr>
        </p:nvSpPr>
        <p:spPr>
          <a:solidFill>
            <a:srgbClr val="FFFFFF"/>
          </a:solidFill>
          <a:ln/>
        </p:spPr>
      </p:sp>
      <p:sp>
        <p:nvSpPr>
          <p:cNvPr id="64516"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1032176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9D2F84A7-59A6-784F-9731-912FBB4498ED}" type="slidenum">
              <a:rPr lang="en-US">
                <a:latin typeface="Arial" pitchFamily="-65" charset="0"/>
                <a:ea typeface="ＭＳ Ｐゴシック" pitchFamily="-65" charset="-128"/>
                <a:cs typeface="ＭＳ Ｐゴシック" pitchFamily="-65" charset="-128"/>
              </a:rPr>
              <a:pPr/>
              <a:t>29</a:t>
            </a:fld>
            <a:endParaRPr lang="en-US">
              <a:latin typeface="Arial" pitchFamily="-65" charset="0"/>
              <a:ea typeface="ＭＳ Ｐゴシック" pitchFamily="-65" charset="-128"/>
              <a:cs typeface="ＭＳ Ｐゴシック" pitchFamily="-65" charset="-128"/>
            </a:endParaRPr>
          </a:p>
        </p:txBody>
      </p:sp>
      <p:sp>
        <p:nvSpPr>
          <p:cNvPr id="66563" name="Rectangle 2"/>
          <p:cNvSpPr>
            <a:spLocks noGrp="1" noRot="1" noChangeAspect="1" noChangeArrowheads="1"/>
          </p:cNvSpPr>
          <p:nvPr>
            <p:ph type="sldImg"/>
          </p:nvPr>
        </p:nvSpPr>
        <p:spPr>
          <a:solidFill>
            <a:srgbClr val="FFFFFF"/>
          </a:solidFill>
          <a:ln/>
        </p:spPr>
      </p:sp>
      <p:sp>
        <p:nvSpPr>
          <p:cNvPr id="66564"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4055546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5B4FCBAF-C49C-D647-8EF2-52D9B80CA880}" type="slidenum">
              <a:rPr lang="en-US">
                <a:latin typeface="Arial" pitchFamily="-101" charset="0"/>
                <a:ea typeface="ＭＳ Ｐゴシック" pitchFamily="-101" charset="-128"/>
                <a:cs typeface="ＭＳ Ｐゴシック" pitchFamily="-101" charset="-128"/>
              </a:rPr>
              <a:pPr/>
              <a:t>30</a:t>
            </a:fld>
            <a:endParaRPr lang="en-US">
              <a:latin typeface="Arial" pitchFamily="-101" charset="0"/>
              <a:ea typeface="ＭＳ Ｐゴシック" pitchFamily="-101" charset="-128"/>
              <a:cs typeface="ＭＳ Ｐゴシック" pitchFamily="-101" charset="-128"/>
            </a:endParaRPr>
          </a:p>
        </p:txBody>
      </p:sp>
      <p:sp>
        <p:nvSpPr>
          <p:cNvPr id="140291" name="Rectangle 2"/>
          <p:cNvSpPr>
            <a:spLocks noGrp="1" noRot="1" noChangeAspect="1" noChangeArrowheads="1"/>
          </p:cNvSpPr>
          <p:nvPr>
            <p:ph type="sldImg"/>
          </p:nvPr>
        </p:nvSpPr>
        <p:spPr>
          <a:solidFill>
            <a:srgbClr val="FFFFFF"/>
          </a:solidFill>
          <a:ln/>
        </p:spPr>
      </p:sp>
      <p:sp>
        <p:nvSpPr>
          <p:cNvPr id="14029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875629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7"/>
          <p:cNvSpPr>
            <a:spLocks noGrp="1" noChangeArrowheads="1"/>
          </p:cNvSpPr>
          <p:nvPr>
            <p:ph type="sldNum" sz="quarter" idx="5"/>
          </p:nvPr>
        </p:nvSpPr>
        <p:spPr>
          <a:noFill/>
        </p:spPr>
        <p:txBody>
          <a:bodyPr/>
          <a:lstStyle/>
          <a:p>
            <a:fld id="{2FE34A25-1F75-AE44-803D-28C56AE38489}" type="slidenum">
              <a:rPr lang="en-US"/>
              <a:pPr/>
              <a:t>33</a:t>
            </a:fld>
            <a:endParaRPr lang="en-US"/>
          </a:p>
        </p:txBody>
      </p:sp>
      <p:sp>
        <p:nvSpPr>
          <p:cNvPr id="93187" name="Rectangle 2"/>
          <p:cNvSpPr>
            <a:spLocks noGrp="1" noRot="1" noChangeAspect="1" noChangeArrowheads="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p>
        </p:txBody>
      </p:sp>
    </p:spTree>
    <p:extLst>
      <p:ext uri="{BB962C8B-B14F-4D97-AF65-F5344CB8AC3E}">
        <p14:creationId xmlns:p14="http://schemas.microsoft.com/office/powerpoint/2010/main" val="1090600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6" name="Rectangle 7"/>
          <p:cNvSpPr>
            <a:spLocks noGrp="1" noChangeArrowheads="1"/>
          </p:cNvSpPr>
          <p:nvPr>
            <p:ph type="sldNum" sz="quarter" idx="5"/>
          </p:nvPr>
        </p:nvSpPr>
        <p:spPr>
          <a:noFill/>
        </p:spPr>
        <p:txBody>
          <a:bodyPr/>
          <a:lstStyle/>
          <a:p>
            <a:fld id="{379819ED-FF1D-CA48-BA3A-E73C6A0DF5D1}" type="slidenum">
              <a:rPr lang="en-US">
                <a:latin typeface="Arial" pitchFamily="-101" charset="0"/>
                <a:ea typeface="ＭＳ Ｐゴシック" pitchFamily="-101" charset="-128"/>
                <a:cs typeface="ＭＳ Ｐゴシック" pitchFamily="-101" charset="-128"/>
              </a:rPr>
              <a:pPr/>
              <a:t>34</a:t>
            </a:fld>
            <a:endParaRPr lang="en-US">
              <a:latin typeface="Arial" pitchFamily="-101" charset="0"/>
              <a:ea typeface="ＭＳ Ｐゴシック" pitchFamily="-101" charset="-128"/>
              <a:cs typeface="ＭＳ Ｐゴシック" pitchFamily="-101" charset="-128"/>
            </a:endParaRPr>
          </a:p>
        </p:txBody>
      </p:sp>
      <p:sp>
        <p:nvSpPr>
          <p:cNvPr id="313347" name="Rectangle 2"/>
          <p:cNvSpPr>
            <a:spLocks noGrp="1" noRot="1" noChangeAspect="1" noChangeArrowheads="1"/>
          </p:cNvSpPr>
          <p:nvPr>
            <p:ph type="sldImg"/>
          </p:nvPr>
        </p:nvSpPr>
        <p:spPr>
          <a:solidFill>
            <a:srgbClr val="FFFFFF"/>
          </a:solidFill>
          <a:ln/>
        </p:spPr>
      </p:sp>
      <p:sp>
        <p:nvSpPr>
          <p:cNvPr id="3133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135153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endParaRPr lang="en-US">
              <a:latin typeface="Arial" pitchFamily="-65" charset="0"/>
              <a:ea typeface="ＭＳ Ｐゴシック" pitchFamily="-65" charset="-128"/>
              <a:cs typeface="ＭＳ Ｐゴシック" pitchFamily="-65" charset="-128"/>
            </a:endParaRP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4</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7127837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12</a:t>
            </a:fld>
            <a:endParaRPr lang="uk-UA"/>
          </a:p>
        </p:txBody>
      </p:sp>
    </p:spTree>
    <p:extLst>
      <p:ext uri="{BB962C8B-B14F-4D97-AF65-F5344CB8AC3E}">
        <p14:creationId xmlns:p14="http://schemas.microsoft.com/office/powerpoint/2010/main" val="9230580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r>
              <a:rPr lang="en-US">
                <a:latin typeface="Arial" pitchFamily="-65" charset="0"/>
                <a:ea typeface="ＭＳ Ｐゴシック" pitchFamily="-65" charset="-128"/>
                <a:cs typeface="ＭＳ Ｐゴシック" pitchFamily="-65" charset="-128"/>
              </a:rPr>
              <a:t>Stress as a principle, but also stress that examples are going to be in English, important to remember that STARTALK adheres to the 90% +, importance of second aspect of comprehensible input</a:t>
            </a:r>
          </a:p>
          <a:p>
            <a:endParaRPr lang="en-US">
              <a:latin typeface="Arial" pitchFamily="-65" charset="0"/>
              <a:ea typeface="ＭＳ Ｐゴシック" pitchFamily="-65" charset="-128"/>
              <a:cs typeface="ＭＳ Ｐゴシック" pitchFamily="-65" charset="-128"/>
            </a:endParaRPr>
          </a:p>
          <a:p>
            <a:r>
              <a:rPr lang="en-US">
                <a:latin typeface="Arial" pitchFamily="-65" charset="0"/>
                <a:ea typeface="ＭＳ Ｐゴシック" pitchFamily="-65" charset="-128"/>
                <a:cs typeface="ＭＳ Ｐゴシック" pitchFamily="-65" charset="-128"/>
              </a:rPr>
              <a:t>In general audience with more using TPR or the the new TCI may get question about 100% comprehensible, it is a “trick” question in many cases. My answer is that 100% comprehsension is not necessary, nor normal even in first language, we want students who are comfortable with some ambiguity</a:t>
            </a: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15</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646922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17</a:t>
            </a:fld>
            <a:endParaRPr lang="uk-UA"/>
          </a:p>
        </p:txBody>
      </p:sp>
    </p:spTree>
    <p:extLst>
      <p:ext uri="{BB962C8B-B14F-4D97-AF65-F5344CB8AC3E}">
        <p14:creationId xmlns:p14="http://schemas.microsoft.com/office/powerpoint/2010/main" val="14569201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en-US"/>
              <a:pPr/>
              <a:t>24</a:t>
            </a:fld>
            <a:endParaRPr lang="en-US"/>
          </a:p>
        </p:txBody>
      </p:sp>
    </p:spTree>
    <p:extLst>
      <p:ext uri="{BB962C8B-B14F-4D97-AF65-F5344CB8AC3E}">
        <p14:creationId xmlns:p14="http://schemas.microsoft.com/office/powerpoint/2010/main" val="183468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7"/>
          <p:cNvSpPr>
            <a:spLocks noGrp="1" noChangeArrowheads="1"/>
          </p:cNvSpPr>
          <p:nvPr>
            <p:ph type="sldNum" sz="quarter" idx="5"/>
          </p:nvPr>
        </p:nvSpPr>
        <p:spPr>
          <a:noFill/>
        </p:spPr>
        <p:txBody>
          <a:bodyPr/>
          <a:lstStyle/>
          <a:p>
            <a:fld id="{4B403969-4F6E-7543-AEC8-89FFEB269E0A}" type="slidenum">
              <a:rPr lang="en-US">
                <a:latin typeface="Arial" pitchFamily="-101" charset="0"/>
                <a:ea typeface="ＭＳ Ｐゴシック" pitchFamily="-101" charset="-128"/>
                <a:cs typeface="ＭＳ Ｐゴシック" pitchFamily="-101" charset="-128"/>
              </a:rPr>
              <a:pPr/>
              <a:t>25</a:t>
            </a:fld>
            <a:endParaRPr lang="en-US">
              <a:latin typeface="Arial" pitchFamily="-101" charset="0"/>
              <a:ea typeface="ＭＳ Ｐゴシック" pitchFamily="-101" charset="-128"/>
              <a:cs typeface="ＭＳ Ｐゴシック" pitchFamily="-101" charset="-128"/>
            </a:endParaRPr>
          </a:p>
        </p:txBody>
      </p:sp>
      <p:sp>
        <p:nvSpPr>
          <p:cNvPr id="82947" name="Rectangle 2"/>
          <p:cNvSpPr>
            <a:spLocks noGrp="1" noRot="1" noChangeAspect="1" noChangeArrowheads="1"/>
          </p:cNvSpPr>
          <p:nvPr>
            <p:ph type="sldImg"/>
          </p:nvPr>
        </p:nvSpPr>
        <p:spPr>
          <a:solidFill>
            <a:srgbClr val="FFFFFF"/>
          </a:solidFill>
          <a:ln/>
        </p:spPr>
      </p:sp>
      <p:sp>
        <p:nvSpPr>
          <p:cNvPr id="8294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9280599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A0765755-4822-1F4A-9B40-BD54309C6368}" type="slidenum">
              <a:rPr lang="en-US">
                <a:latin typeface="Arial" pitchFamily="-101" charset="0"/>
                <a:ea typeface="ＭＳ Ｐゴシック" pitchFamily="-101" charset="-128"/>
                <a:cs typeface="ＭＳ Ｐゴシック" pitchFamily="-101" charset="-128"/>
              </a:rPr>
              <a:pPr/>
              <a:t>26</a:t>
            </a:fld>
            <a:endParaRPr lang="en-US">
              <a:latin typeface="Arial" pitchFamily="-101" charset="0"/>
              <a:ea typeface="ＭＳ Ｐゴシック" pitchFamily="-101" charset="-128"/>
              <a:cs typeface="ＭＳ Ｐゴシック" pitchFamily="-101" charset="-128"/>
            </a:endParaRPr>
          </a:p>
        </p:txBody>
      </p:sp>
      <p:sp>
        <p:nvSpPr>
          <p:cNvPr id="253955" name="Rectangle 2"/>
          <p:cNvSpPr>
            <a:spLocks noGrp="1" noRot="1" noChangeAspect="1" noChangeArrowheads="1"/>
          </p:cNvSpPr>
          <p:nvPr>
            <p:ph type="sldImg"/>
          </p:nvPr>
        </p:nvSpPr>
        <p:spPr>
          <a:solidFill>
            <a:srgbClr val="FFFFFF"/>
          </a:solidFill>
          <a:ln/>
        </p:spPr>
      </p:sp>
      <p:sp>
        <p:nvSpPr>
          <p:cNvPr id="25395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Tree>
    <p:extLst>
      <p:ext uri="{BB962C8B-B14F-4D97-AF65-F5344CB8AC3E}">
        <p14:creationId xmlns:p14="http://schemas.microsoft.com/office/powerpoint/2010/main" val="13444099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04E0522E-D0BE-1546-8291-475843CBC400}" type="slidenum">
              <a:rPr lang="en-US">
                <a:latin typeface="Arial" pitchFamily="-65" charset="0"/>
                <a:ea typeface="ＭＳ Ｐゴシック" pitchFamily="-65" charset="-128"/>
                <a:cs typeface="ＭＳ Ｐゴシック" pitchFamily="-65" charset="-128"/>
              </a:rPr>
              <a:pPr/>
              <a:t>27</a:t>
            </a:fld>
            <a:endParaRPr lang="en-US">
              <a:latin typeface="Arial" pitchFamily="-65" charset="0"/>
              <a:ea typeface="ＭＳ Ｐゴシック" pitchFamily="-65" charset="-128"/>
              <a:cs typeface="ＭＳ Ｐゴシック" pitchFamily="-65" charset="-128"/>
            </a:endParaRPr>
          </a:p>
        </p:txBody>
      </p:sp>
      <p:sp>
        <p:nvSpPr>
          <p:cNvPr id="68611" name="Rectangle 2"/>
          <p:cNvSpPr>
            <a:spLocks noGrp="1" noRot="1" noChangeAspect="1" noChangeArrowheads="1"/>
          </p:cNvSpPr>
          <p:nvPr>
            <p:ph type="sldImg"/>
          </p:nvPr>
        </p:nvSpPr>
        <p:spPr>
          <a:solidFill>
            <a:srgbClr val="FFFFFF"/>
          </a:solidFill>
          <a:ln/>
        </p:spPr>
      </p:sp>
      <p:sp>
        <p:nvSpPr>
          <p:cNvPr id="686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444952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smtClean="0"/>
              <a:t>Laura Terrill</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smtClean="0"/>
              <a:t>Laura Terrill</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smtClean="0"/>
              <a:t>Laura Terrill</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Lst>
  <p:hf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png"/><Relationship Id="rId1" Type="http://schemas.openxmlformats.org/officeDocument/2006/relationships/slideLayout" Target="../slideLayouts/slideLayout7.xml"/><Relationship Id="rId2"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jpeg"/><Relationship Id="rId3" Type="http://schemas.openxmlformats.org/officeDocument/2006/relationships/image" Target="../media/image15.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 Id="rId3" Type="http://schemas.openxmlformats.org/officeDocument/2006/relationships/image" Target="../media/image16.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17.png"/><Relationship Id="rId9" Type="http://schemas.openxmlformats.org/officeDocument/2006/relationships/image" Target="../media/image18.jpeg"/><Relationship Id="rId10"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jpeg"/><Relationship Id="rId5" Type="http://schemas.openxmlformats.org/officeDocument/2006/relationships/image" Target="../media/image24.jpeg"/><Relationship Id="rId6"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26.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27.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8.jpg"/></Relationships>
</file>

<file path=ppt/slides/_rels/slide27.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jpeg"/><Relationship Id="rId5" Type="http://schemas.openxmlformats.org/officeDocument/2006/relationships/image" Target="../media/image31.jpeg"/><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3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29.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6.png"/><Relationship Id="rId5"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38.jpeg"/><Relationship Id="rId4" Type="http://schemas.openxmlformats.org/officeDocument/2006/relationships/image" Target="../media/image39.jpe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0.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1.jpeg"/></Relationships>
</file>

<file path=ppt/slides/_rels/slide33.xml.rels><?xml version="1.0" encoding="UTF-8" standalone="yes"?>
<Relationships xmlns="http://schemas.openxmlformats.org/package/2006/relationships"><Relationship Id="rId3" Type="http://schemas.openxmlformats.org/officeDocument/2006/relationships/image" Target="../media/image42.jpg"/><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4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9.jpg"/><Relationship Id="rId1" Type="http://schemas.openxmlformats.org/officeDocument/2006/relationships/slideLayout" Target="../slideLayouts/slideLayout7.xml"/><Relationship Id="rId2" Type="http://schemas.openxmlformats.org/officeDocument/2006/relationships/image" Target="../media/image7.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9841" y="591156"/>
            <a:ext cx="7886700" cy="3534344"/>
          </a:xfrm>
        </p:spPr>
        <p:txBody>
          <a:bodyPr>
            <a:noAutofit/>
          </a:bodyPr>
          <a:lstStyle/>
          <a:p>
            <a:r>
              <a:rPr lang="en-US" sz="4000" dirty="0">
                <a:solidFill>
                  <a:schemeClr val="tx1"/>
                </a:solidFill>
              </a:rPr>
              <a:t/>
            </a:r>
            <a:br>
              <a:rPr lang="en-US" sz="4000" dirty="0">
                <a:solidFill>
                  <a:schemeClr val="tx1"/>
                </a:solidFill>
              </a:rPr>
            </a:br>
            <a:r>
              <a:rPr lang="en-US" sz="4000" dirty="0"/>
              <a:t/>
            </a:r>
            <a:br>
              <a:rPr lang="en-US" sz="4000" dirty="0"/>
            </a:br>
            <a:endParaRPr lang="en-US" sz="4000" dirty="0"/>
          </a:p>
        </p:txBody>
      </p:sp>
      <p:sp>
        <p:nvSpPr>
          <p:cNvPr id="5" name="Text Placeholder 4"/>
          <p:cNvSpPr>
            <a:spLocks noGrp="1"/>
          </p:cNvSpPr>
          <p:nvPr>
            <p:ph type="body" sz="half" idx="2"/>
          </p:nvPr>
        </p:nvSpPr>
        <p:spPr>
          <a:xfrm>
            <a:off x="629840" y="591156"/>
            <a:ext cx="7885509" cy="1501826"/>
          </a:xfrm>
        </p:spPr>
        <p:txBody>
          <a:bodyPr>
            <a:noAutofit/>
          </a:bodyPr>
          <a:lstStyle/>
          <a:p>
            <a:pPr algn="ctr"/>
            <a:r>
              <a:rPr lang="en-US" sz="3600" b="1" dirty="0">
                <a:solidFill>
                  <a:schemeClr val="tx1"/>
                </a:solidFill>
              </a:rPr>
              <a:t>Making It Meaningful: </a:t>
            </a:r>
          </a:p>
          <a:p>
            <a:pPr algn="ctr"/>
            <a:r>
              <a:rPr lang="en-US" sz="3600" b="1" dirty="0">
                <a:solidFill>
                  <a:schemeClr val="tx1"/>
                </a:solidFill>
              </a:rPr>
              <a:t>Get Them Talking</a:t>
            </a:r>
            <a:endParaRPr lang="en-US" sz="3600" dirty="0"/>
          </a:p>
        </p:txBody>
      </p:sp>
      <p:pic>
        <p:nvPicPr>
          <p:cNvPr id="6" name="Picture 5" descr="best-cities-shopping-paris-1.jpg"/>
          <p:cNvPicPr>
            <a:picLocks noChangeAspect="1"/>
          </p:cNvPicPr>
          <p:nvPr/>
        </p:nvPicPr>
        <p:blipFill>
          <a:blip r:embed="rId2"/>
          <a:stretch>
            <a:fillRect/>
          </a:stretch>
        </p:blipFill>
        <p:spPr>
          <a:xfrm>
            <a:off x="1760814" y="2092982"/>
            <a:ext cx="5623559" cy="3749039"/>
          </a:xfrm>
          <a:prstGeom prst="rect">
            <a:avLst/>
          </a:prstGeom>
        </p:spPr>
      </p:pic>
      <p:sp>
        <p:nvSpPr>
          <p:cNvPr id="10" name="Slide Number Placeholder 9"/>
          <p:cNvSpPr>
            <a:spLocks noGrp="1"/>
          </p:cNvSpPr>
          <p:nvPr>
            <p:ph type="sldNum" sz="quarter" idx="12"/>
          </p:nvPr>
        </p:nvSpPr>
        <p:spPr/>
        <p:txBody>
          <a:bodyPr/>
          <a:lstStyle/>
          <a:p>
            <a:fld id="{D57F1E4F-1CFF-5643-939E-02111984F565}" type="slidenum">
              <a:rPr lang="en-US" smtClean="0"/>
              <a:t>1</a:t>
            </a:fld>
            <a:endParaRPr lang="en-US" dirty="0"/>
          </a:p>
        </p:txBody>
      </p:sp>
    </p:spTree>
    <p:extLst>
      <p:ext uri="{BB962C8B-B14F-4D97-AF65-F5344CB8AC3E}">
        <p14:creationId xmlns:p14="http://schemas.microsoft.com/office/powerpoint/2010/main" val="18185209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9" name="Picture 8" descr="under_the_sea_by_conh-d5fxm07.jpg"/>
          <p:cNvPicPr>
            <a:picLocks noChangeAspect="1"/>
          </p:cNvPicPr>
          <p:nvPr/>
        </p:nvPicPr>
        <p:blipFill>
          <a:blip r:embed="rId2">
            <a:alphaModFix amt="48000"/>
          </a:blip>
          <a:stretch>
            <a:fillRect/>
          </a:stretch>
        </p:blipFill>
        <p:spPr>
          <a:xfrm>
            <a:off x="-1193800" y="-2859015"/>
            <a:ext cx="11430000" cy="13868400"/>
          </a:xfrm>
          <a:prstGeom prst="rect">
            <a:avLst/>
          </a:prstGeom>
        </p:spPr>
      </p:pic>
      <p:pic>
        <p:nvPicPr>
          <p:cNvPr id="10" name="Picture 9" descr="floating plastic bags.jpeg"/>
          <p:cNvPicPr>
            <a:picLocks noChangeAspect="1"/>
          </p:cNvPicPr>
          <p:nvPr/>
        </p:nvPicPr>
        <p:blipFill>
          <a:blip r:embed="rId3"/>
          <a:stretch>
            <a:fillRect/>
          </a:stretch>
        </p:blipFill>
        <p:spPr>
          <a:xfrm>
            <a:off x="4521200" y="914400"/>
            <a:ext cx="4038600" cy="2006600"/>
          </a:xfrm>
          <a:prstGeom prst="rect">
            <a:avLst/>
          </a:prstGeom>
        </p:spPr>
      </p:pic>
      <p:pic>
        <p:nvPicPr>
          <p:cNvPr id="11" name="Picture 10" descr="images-1.jpeg"/>
          <p:cNvPicPr>
            <a:picLocks noChangeAspect="1"/>
          </p:cNvPicPr>
          <p:nvPr/>
        </p:nvPicPr>
        <p:blipFill>
          <a:blip r:embed="rId4"/>
          <a:stretch>
            <a:fillRect/>
          </a:stretch>
        </p:blipFill>
        <p:spPr>
          <a:xfrm>
            <a:off x="305655" y="2703322"/>
            <a:ext cx="2429335" cy="1819656"/>
          </a:xfrm>
          <a:prstGeom prst="rect">
            <a:avLst/>
          </a:prstGeom>
        </p:spPr>
      </p:pic>
      <p:pic>
        <p:nvPicPr>
          <p:cNvPr id="12" name="Picture 11" descr="Screen Shot 2015-04-28 at 11.21.47 AM.png"/>
          <p:cNvPicPr>
            <a:picLocks noChangeAspect="1"/>
          </p:cNvPicPr>
          <p:nvPr/>
        </p:nvPicPr>
        <p:blipFill>
          <a:blip r:embed="rId5"/>
          <a:stretch>
            <a:fillRect/>
          </a:stretch>
        </p:blipFill>
        <p:spPr>
          <a:xfrm>
            <a:off x="5210144" y="4280944"/>
            <a:ext cx="2336800" cy="2095500"/>
          </a:xfrm>
          <a:prstGeom prst="rect">
            <a:avLst/>
          </a:prstGeom>
        </p:spPr>
      </p:pic>
      <p:sp>
        <p:nvSpPr>
          <p:cNvPr id="13" name="Cloud Callout 12"/>
          <p:cNvSpPr/>
          <p:nvPr/>
        </p:nvSpPr>
        <p:spPr>
          <a:xfrm>
            <a:off x="2138231" y="1322497"/>
            <a:ext cx="2081826" cy="1167833"/>
          </a:xfrm>
          <a:prstGeom prst="cloudCallout">
            <a:avLst>
              <a:gd name="adj1" fmla="val -49419"/>
              <a:gd name="adj2" fmla="val 127773"/>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sz="2400" dirty="0" err="1">
                <a:solidFill>
                  <a:schemeClr val="bg1"/>
                </a:solidFill>
              </a:rPr>
              <a:t>J’ai</a:t>
            </a:r>
            <a:r>
              <a:rPr lang="en-US" sz="2400" dirty="0">
                <a:solidFill>
                  <a:schemeClr val="tx1"/>
                </a:solidFill>
              </a:rPr>
              <a:t> </a:t>
            </a:r>
            <a:r>
              <a:rPr lang="en-US" sz="2400" dirty="0" err="1">
                <a:solidFill>
                  <a:schemeClr val="bg1"/>
                </a:solidFill>
              </a:rPr>
              <a:t>faim</a:t>
            </a:r>
            <a:r>
              <a:rPr lang="en-US" sz="2400" dirty="0">
                <a:solidFill>
                  <a:schemeClr val="tx1"/>
                </a:solidFill>
              </a:rPr>
              <a:t>. </a:t>
            </a:r>
          </a:p>
        </p:txBody>
      </p:sp>
      <p:sp>
        <p:nvSpPr>
          <p:cNvPr id="15" name="Rounded Rectangular Callout 14"/>
          <p:cNvSpPr/>
          <p:nvPr/>
        </p:nvSpPr>
        <p:spPr>
          <a:xfrm>
            <a:off x="4220057" y="3352073"/>
            <a:ext cx="4779920" cy="612648"/>
          </a:xfrm>
          <a:prstGeom prst="wedgeRoundRectCallout">
            <a:avLst>
              <a:gd name="adj1" fmla="val -97288"/>
              <a:gd name="adj2" fmla="val -29403"/>
              <a:gd name="adj3" fmla="val 16667"/>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US">
                <a:solidFill>
                  <a:srgbClr val="000000"/>
                </a:solidFill>
              </a:rPr>
              <a:t>Regarde, beaucoup de méduses délicieuses!</a:t>
            </a:r>
          </a:p>
        </p:txBody>
      </p:sp>
      <p:sp>
        <p:nvSpPr>
          <p:cNvPr id="16" name="TextBox 15"/>
          <p:cNvSpPr txBox="1"/>
          <p:nvPr/>
        </p:nvSpPr>
        <p:spPr>
          <a:xfrm>
            <a:off x="305655" y="248787"/>
            <a:ext cx="3949919" cy="584776"/>
          </a:xfrm>
          <a:prstGeom prst="rect">
            <a:avLst/>
          </a:prstGeom>
          <a:solidFill>
            <a:schemeClr val="accent3"/>
          </a:solidFill>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3200" dirty="0" err="1">
                <a:solidFill>
                  <a:schemeClr val="bg1"/>
                </a:solidFill>
              </a:rPr>
              <a:t>Quel</a:t>
            </a:r>
            <a:r>
              <a:rPr lang="en-US" sz="3200" dirty="0">
                <a:solidFill>
                  <a:schemeClr val="bg1"/>
                </a:solidFill>
              </a:rPr>
              <a:t> </a:t>
            </a:r>
            <a:r>
              <a:rPr lang="en-US" sz="3200" dirty="0" err="1">
                <a:solidFill>
                  <a:schemeClr val="bg1"/>
                </a:solidFill>
              </a:rPr>
              <a:t>est</a:t>
            </a:r>
            <a:r>
              <a:rPr lang="en-US" sz="3200" dirty="0">
                <a:solidFill>
                  <a:schemeClr val="bg1"/>
                </a:solidFill>
              </a:rPr>
              <a:t> le </a:t>
            </a:r>
            <a:r>
              <a:rPr lang="en-US" sz="3200" dirty="0" err="1">
                <a:solidFill>
                  <a:schemeClr val="bg1"/>
                </a:solidFill>
              </a:rPr>
              <a:t>problème</a:t>
            </a:r>
            <a:r>
              <a:rPr lang="en-US" sz="3200" dirty="0">
                <a:solidFill>
                  <a:schemeClr val="bg1"/>
                </a:solidFill>
              </a:rPr>
              <a:t>?</a:t>
            </a:r>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74C2F60E-34D8-DD42-93FD-7BD7AE432328}" type="slidenum">
              <a:rPr lang="en-US"/>
              <a:pPr/>
              <a:t>10</a:t>
            </a:fld>
            <a:endParaRPr lang="en-US"/>
          </a:p>
        </p:txBody>
      </p:sp>
    </p:spTree>
    <p:extLst>
      <p:ext uri="{BB962C8B-B14F-4D97-AF65-F5344CB8AC3E}">
        <p14:creationId xmlns:p14="http://schemas.microsoft.com/office/powerpoint/2010/main" val="180302729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9" name="Picture 8" descr="under_the_sea_by_conh-d5fxm07.jpg"/>
          <p:cNvPicPr>
            <a:picLocks noChangeAspect="1"/>
          </p:cNvPicPr>
          <p:nvPr/>
        </p:nvPicPr>
        <p:blipFill>
          <a:blip r:embed="rId2">
            <a:alphaModFix amt="48000"/>
          </a:blip>
          <a:stretch>
            <a:fillRect/>
          </a:stretch>
        </p:blipFill>
        <p:spPr>
          <a:xfrm>
            <a:off x="-1193800" y="-2859015"/>
            <a:ext cx="11430000" cy="13868400"/>
          </a:xfrm>
          <a:prstGeom prst="rect">
            <a:avLst/>
          </a:prstGeom>
        </p:spPr>
      </p:pic>
      <p:pic>
        <p:nvPicPr>
          <p:cNvPr id="18" name="Picture 17" descr="images.jpeg"/>
          <p:cNvPicPr>
            <a:picLocks noChangeAspect="1"/>
          </p:cNvPicPr>
          <p:nvPr/>
        </p:nvPicPr>
        <p:blipFill>
          <a:blip r:embed="rId3"/>
          <a:stretch>
            <a:fillRect/>
          </a:stretch>
        </p:blipFill>
        <p:spPr>
          <a:xfrm>
            <a:off x="1122199" y="1925855"/>
            <a:ext cx="6782888" cy="2990088"/>
          </a:xfrm>
          <a:prstGeom prst="rect">
            <a:avLst/>
          </a:prstGeom>
        </p:spPr>
      </p:pic>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74C2F60E-34D8-DD42-93FD-7BD7AE432328}" type="slidenum">
              <a:rPr lang="en-US"/>
              <a:pPr/>
              <a:t>11</a:t>
            </a:fld>
            <a:endParaRPr lang="en-US"/>
          </a:p>
        </p:txBody>
      </p:sp>
    </p:spTree>
    <p:extLst>
      <p:ext uri="{BB962C8B-B14F-4D97-AF65-F5344CB8AC3E}">
        <p14:creationId xmlns:p14="http://schemas.microsoft.com/office/powerpoint/2010/main" val="3379538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nknown-1.jpeg"/>
          <p:cNvPicPr>
            <a:picLocks noChangeAspect="1"/>
          </p:cNvPicPr>
          <p:nvPr/>
        </p:nvPicPr>
        <p:blipFill>
          <a:blip r:embed="rId3"/>
          <a:stretch>
            <a:fillRect/>
          </a:stretch>
        </p:blipFill>
        <p:spPr>
          <a:xfrm>
            <a:off x="1521471" y="963474"/>
            <a:ext cx="6241476" cy="3108960"/>
          </a:xfrm>
          <a:prstGeom prst="rect">
            <a:avLst/>
          </a:prstGeom>
        </p:spPr>
      </p:pic>
      <p:sp>
        <p:nvSpPr>
          <p:cNvPr id="4" name="Footer Placeholder 3"/>
          <p:cNvSpPr>
            <a:spLocks noGrp="1"/>
          </p:cNvSpPr>
          <p:nvPr>
            <p:ph type="ftr" sz="quarter" idx="11"/>
          </p:nvPr>
        </p:nvSpPr>
        <p:spPr/>
        <p:txBody>
          <a:bodyPr/>
          <a:lstStyle/>
          <a:p>
            <a:r>
              <a:rPr lang="en-US"/>
              <a:t>Laura Terrill</a:t>
            </a:r>
          </a:p>
        </p:txBody>
      </p:sp>
      <p:sp>
        <p:nvSpPr>
          <p:cNvPr id="3" name="TextBox 2"/>
          <p:cNvSpPr txBox="1"/>
          <p:nvPr/>
        </p:nvSpPr>
        <p:spPr>
          <a:xfrm>
            <a:off x="521419" y="4597400"/>
            <a:ext cx="8241581" cy="954107"/>
          </a:xfrm>
          <a:prstGeom prst="rect">
            <a:avLst/>
          </a:prstGeom>
          <a:noFill/>
        </p:spPr>
        <p:txBody>
          <a:bodyPr wrap="square" rtlCol="0">
            <a:spAutoFit/>
          </a:bodyPr>
          <a:lstStyle/>
          <a:p>
            <a:pPr algn="ctr"/>
            <a:r>
              <a:rPr lang="en-US" sz="2800"/>
              <a:t>What did you understand and what made </a:t>
            </a:r>
          </a:p>
          <a:p>
            <a:pPr algn="ctr"/>
            <a:r>
              <a:rPr lang="en-US" sz="2800"/>
              <a:t>that aspect comprehensible?</a:t>
            </a:r>
          </a:p>
        </p:txBody>
      </p:sp>
      <p:sp>
        <p:nvSpPr>
          <p:cNvPr id="5" name="Slide Number Placeholder 4"/>
          <p:cNvSpPr>
            <a:spLocks noGrp="1"/>
          </p:cNvSpPr>
          <p:nvPr>
            <p:ph type="sldNum" sz="quarter" idx="12"/>
          </p:nvPr>
        </p:nvSpPr>
        <p:spPr/>
        <p:txBody>
          <a:bodyPr/>
          <a:lstStyle/>
          <a:p>
            <a:fld id="{74C2F60E-34D8-DD42-93FD-7BD7AE432328}" type="slidenum">
              <a:rPr lang="en-US"/>
              <a:pPr/>
              <a:t>12</a:t>
            </a:fld>
            <a:endParaRPr lang="en-US"/>
          </a:p>
        </p:txBody>
      </p:sp>
    </p:spTree>
    <p:extLst>
      <p:ext uri="{BB962C8B-B14F-4D97-AF65-F5344CB8AC3E}">
        <p14:creationId xmlns:p14="http://schemas.microsoft.com/office/powerpoint/2010/main" val="7163513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a:latin typeface="Cambria"/>
                <a:cs typeface="Cambria"/>
              </a:rPr>
              <a:t>Create Comprehensible </a:t>
            </a:r>
            <a:r>
              <a:rPr lang="en-US" sz="3600" dirty="0">
                <a:solidFill>
                  <a:schemeClr val="accent6"/>
                </a:solidFill>
                <a:latin typeface="Cambria"/>
                <a:cs typeface="Cambria"/>
              </a:rPr>
              <a:t>LANGUAGE </a:t>
            </a:r>
            <a:r>
              <a:rPr lang="en-US" sz="3600" dirty="0">
                <a:solidFill>
                  <a:schemeClr val="tx1">
                    <a:lumMod val="95000"/>
                  </a:schemeClr>
                </a:solidFill>
                <a:latin typeface="Cambria"/>
                <a:cs typeface="Cambria"/>
              </a:rPr>
              <a:t>by:</a:t>
            </a:r>
          </a:p>
        </p:txBody>
      </p:sp>
      <p:sp>
        <p:nvSpPr>
          <p:cNvPr id="7" name="Content Placeholder 6"/>
          <p:cNvSpPr>
            <a:spLocks noGrp="1"/>
          </p:cNvSpPr>
          <p:nvPr>
            <p:ph idx="1"/>
          </p:nvPr>
        </p:nvSpPr>
        <p:spPr/>
        <p:txBody>
          <a:bodyPr/>
          <a:lstStyle/>
          <a:p>
            <a:pPr marL="274320" indent="-274320">
              <a:buFont typeface="Arial"/>
              <a:buChar char="•"/>
            </a:pPr>
            <a:r>
              <a:rPr lang="en-US" dirty="0">
                <a:latin typeface="Cambria"/>
                <a:cs typeface="Cambria"/>
              </a:rPr>
              <a:t>Paraphrasing (or saying it in an easier way).</a:t>
            </a:r>
          </a:p>
          <a:p>
            <a:pPr marL="274320" indent="-274320">
              <a:buFont typeface="Arial"/>
              <a:buChar char="•"/>
            </a:pPr>
            <a:r>
              <a:rPr lang="en-US" dirty="0">
                <a:latin typeface="Cambria"/>
                <a:cs typeface="Cambria"/>
              </a:rPr>
              <a:t>Slowing down the rate of delivery.</a:t>
            </a:r>
          </a:p>
          <a:p>
            <a:pPr marL="274320" indent="-274320">
              <a:buFont typeface="Arial"/>
              <a:buChar char="•"/>
            </a:pPr>
            <a:r>
              <a:rPr lang="en-US" dirty="0">
                <a:latin typeface="Cambria"/>
                <a:cs typeface="Cambria"/>
              </a:rPr>
              <a:t>Defining words by example, not translation.</a:t>
            </a:r>
          </a:p>
          <a:p>
            <a:pPr marL="274320" indent="-274320">
              <a:buFont typeface="Arial"/>
              <a:buChar char="•"/>
            </a:pPr>
            <a:r>
              <a:rPr lang="en-US" dirty="0">
                <a:latin typeface="Cambria"/>
                <a:cs typeface="Cambria"/>
              </a:rPr>
              <a:t>Using structures students are familiar with and build on them over time (‘No talking over their heads’).</a:t>
            </a:r>
          </a:p>
          <a:p>
            <a:pPr marL="274320" indent="-274320">
              <a:buFont typeface="Arial"/>
              <a:buChar char="•"/>
            </a:pPr>
            <a:r>
              <a:rPr lang="en-US" dirty="0">
                <a:latin typeface="Cambria"/>
                <a:cs typeface="Cambria"/>
              </a:rPr>
              <a:t>Using key words and phrases more than once (enter and re- enter new language elements).</a:t>
            </a:r>
          </a:p>
          <a:p>
            <a:pPr marL="274320" indent="-274320">
              <a:buFont typeface="Arial"/>
              <a:buChar char="•"/>
            </a:pPr>
            <a:r>
              <a:rPr lang="en-US" dirty="0">
                <a:latin typeface="Cambria"/>
                <a:cs typeface="Cambria"/>
              </a:rPr>
              <a:t>Use tone of voice to emphasize key parts on the message</a:t>
            </a:r>
            <a:r>
              <a:rPr lang="en-US" baseline="30000" dirty="0">
                <a:latin typeface="Cambria"/>
                <a:cs typeface="Cambria"/>
              </a:rPr>
              <a:t>. </a:t>
            </a:r>
            <a:endParaRPr lang="en-US" dirty="0">
              <a:latin typeface="Cambria"/>
              <a:cs typeface="Cambria"/>
            </a:endParaRPr>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13</a:t>
            </a:fld>
            <a:endParaRPr lang="en-US" dirty="0"/>
          </a:p>
        </p:txBody>
      </p:sp>
      <p:sp>
        <p:nvSpPr>
          <p:cNvPr id="4" name="TextBox 3"/>
          <p:cNvSpPr txBox="1"/>
          <p:nvPr/>
        </p:nvSpPr>
        <p:spPr>
          <a:xfrm>
            <a:off x="5715000" y="6019800"/>
            <a:ext cx="3027692" cy="338554"/>
          </a:xfrm>
          <a:prstGeom prst="rect">
            <a:avLst/>
          </a:prstGeom>
          <a:noFill/>
        </p:spPr>
        <p:txBody>
          <a:bodyPr wrap="none" rtlCol="0">
            <a:spAutoFit/>
          </a:bodyPr>
          <a:lstStyle/>
          <a:p>
            <a:r>
              <a:rPr lang="en-US" sz="1600">
                <a:latin typeface="Cambria"/>
                <a:cs typeface="Cambria"/>
              </a:rPr>
              <a:t>Smith and Donato, Startalk 2012</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latin typeface="Cambria"/>
                <a:cs typeface="Cambria"/>
              </a:rPr>
              <a:t>Create a </a:t>
            </a:r>
            <a:r>
              <a:rPr lang="en-US" dirty="0">
                <a:solidFill>
                  <a:schemeClr val="accent6"/>
                </a:solidFill>
                <a:latin typeface="Cambria"/>
                <a:cs typeface="Cambria"/>
              </a:rPr>
              <a:t>CONTEXT </a:t>
            </a:r>
            <a:r>
              <a:rPr lang="en-US" dirty="0">
                <a:latin typeface="Cambria"/>
                <a:cs typeface="Cambria"/>
              </a:rPr>
              <a:t/>
            </a:r>
            <a:br>
              <a:rPr lang="en-US" dirty="0">
                <a:latin typeface="Cambria"/>
                <a:cs typeface="Cambria"/>
              </a:rPr>
            </a:br>
            <a:r>
              <a:rPr lang="en-US" dirty="0">
                <a:latin typeface="Cambria"/>
                <a:cs typeface="Cambria"/>
              </a:rPr>
              <a:t>for increasing comprehension by: </a:t>
            </a:r>
          </a:p>
        </p:txBody>
      </p:sp>
      <p:sp>
        <p:nvSpPr>
          <p:cNvPr id="7" name="Content Placeholder 6"/>
          <p:cNvSpPr>
            <a:spLocks noGrp="1"/>
          </p:cNvSpPr>
          <p:nvPr>
            <p:ph idx="1"/>
          </p:nvPr>
        </p:nvSpPr>
        <p:spPr>
          <a:xfrm>
            <a:off x="840000" y="2356965"/>
            <a:ext cx="7675350" cy="3117078"/>
          </a:xfrm>
        </p:spPr>
        <p:txBody>
          <a:bodyPr/>
          <a:lstStyle/>
          <a:p>
            <a:pPr marL="274320" indent="-274320">
              <a:buFont typeface="Arial"/>
              <a:buChar char="•"/>
            </a:pPr>
            <a:r>
              <a:rPr lang="en-US" sz="2800" dirty="0">
                <a:latin typeface="Cambria"/>
                <a:cs typeface="Cambria"/>
              </a:rPr>
              <a:t>Using gestures to make meanings clear </a:t>
            </a:r>
          </a:p>
          <a:p>
            <a:pPr marL="274320" indent="-274320">
              <a:buFont typeface="Arial"/>
              <a:buChar char="•"/>
            </a:pPr>
            <a:r>
              <a:rPr lang="en-US" sz="2800" dirty="0">
                <a:latin typeface="Cambria"/>
                <a:cs typeface="Cambria"/>
              </a:rPr>
              <a:t>Using visuals and props </a:t>
            </a:r>
          </a:p>
          <a:p>
            <a:pPr marL="274320" indent="-274320">
              <a:buFont typeface="Arial"/>
              <a:buChar char="•"/>
            </a:pPr>
            <a:r>
              <a:rPr lang="en-US" sz="2800" dirty="0">
                <a:latin typeface="Cambria"/>
                <a:cs typeface="Cambria"/>
              </a:rPr>
              <a:t>Making sure students have knowledge of the topic/objective of the lesson </a:t>
            </a:r>
          </a:p>
          <a:p>
            <a:pPr marL="274320" indent="-274320">
              <a:buFont typeface="Arial"/>
              <a:buChar char="•"/>
            </a:pPr>
            <a:r>
              <a:rPr lang="en-US" sz="2800" dirty="0">
                <a:latin typeface="Cambria"/>
                <a:cs typeface="Cambria"/>
              </a:rPr>
              <a:t>Providing a meaningful and purposeful context  </a:t>
            </a:r>
          </a:p>
          <a:p>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14</a:t>
            </a:fld>
            <a:endParaRPr lang="en-US" dirty="0"/>
          </a:p>
        </p:txBody>
      </p:sp>
      <p:sp>
        <p:nvSpPr>
          <p:cNvPr id="4" name="TextBox 3"/>
          <p:cNvSpPr txBox="1"/>
          <p:nvPr/>
        </p:nvSpPr>
        <p:spPr>
          <a:xfrm>
            <a:off x="5943600" y="5867400"/>
            <a:ext cx="2672314" cy="307777"/>
          </a:xfrm>
          <a:prstGeom prst="rect">
            <a:avLst/>
          </a:prstGeom>
          <a:noFill/>
        </p:spPr>
        <p:txBody>
          <a:bodyPr wrap="none" rtlCol="0">
            <a:spAutoFit/>
          </a:bodyPr>
          <a:lstStyle/>
          <a:p>
            <a:r>
              <a:rPr lang="en-US" sz="1400">
                <a:latin typeface="Cambria"/>
                <a:cs typeface="Cambria"/>
              </a:rPr>
              <a:t>Smith and Donato, Startalk 2012</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546095" y="2070100"/>
            <a:ext cx="6071551" cy="4160520"/>
          </a:xfrm>
          <a:prstGeom prst="rect">
            <a:avLst/>
          </a:prstGeom>
          <a:noFill/>
          <a:ln w="9525">
            <a:noFill/>
            <a:miter lim="800000"/>
            <a:headEnd/>
            <a:tailEnd/>
          </a:ln>
        </p:spPr>
      </p:pic>
      <p:sp>
        <p:nvSpPr>
          <p:cNvPr id="4" name="Title 3"/>
          <p:cNvSpPr>
            <a:spLocks noGrp="1"/>
          </p:cNvSpPr>
          <p:nvPr>
            <p:ph type="title"/>
          </p:nvPr>
        </p:nvSpPr>
        <p:spPr/>
        <p:txBody>
          <a:bodyPr>
            <a:normAutofit/>
          </a:bodyPr>
          <a:lstStyle/>
          <a:p>
            <a:r>
              <a:rPr lang="en-US" sz="4000" smtClean="0"/>
              <a:t>Using the target language</a:t>
            </a:r>
          </a:p>
        </p:txBody>
      </p:sp>
      <p:sp>
        <p:nvSpPr>
          <p:cNvPr id="7" name="Cloud Callout 6"/>
          <p:cNvSpPr/>
          <p:nvPr/>
        </p:nvSpPr>
        <p:spPr>
          <a:xfrm>
            <a:off x="6617646" y="3520346"/>
            <a:ext cx="2526354" cy="1006348"/>
          </a:xfrm>
          <a:prstGeom prst="cloudCallout">
            <a:avLst>
              <a:gd name="adj1" fmla="val -56525"/>
              <a:gd name="adj2" fmla="val 142005"/>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a:solidFill>
                  <a:schemeClr val="bg1"/>
                </a:solidFill>
              </a:rPr>
              <a:t>May I speak English?</a:t>
            </a:r>
          </a:p>
        </p:txBody>
      </p:sp>
      <p:sp>
        <p:nvSpPr>
          <p:cNvPr id="6" name="Footer Placeholder 5"/>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15</a:t>
            </a:fld>
            <a:endParaRPr lang="en-US"/>
          </a:p>
        </p:txBody>
      </p:sp>
    </p:spTree>
    <p:extLst>
      <p:ext uri="{BB962C8B-B14F-4D97-AF65-F5344CB8AC3E}">
        <p14:creationId xmlns:p14="http://schemas.microsoft.com/office/powerpoint/2010/main" val="18634141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chemeClr val="tx1"/>
                </a:solidFill>
              </a:rPr>
              <a:t>When is it justifiable to use English?</a:t>
            </a:r>
            <a:endParaRPr lang="en-US" sz="4000" dirty="0">
              <a:solidFill>
                <a:schemeClr val="tx1"/>
              </a:solidFill>
            </a:endParaRPr>
          </a:p>
        </p:txBody>
      </p:sp>
      <p:sp>
        <p:nvSpPr>
          <p:cNvPr id="7" name="Content Placeholder 6"/>
          <p:cNvSpPr>
            <a:spLocks noGrp="1"/>
          </p:cNvSpPr>
          <p:nvPr>
            <p:ph sz="half" idx="2"/>
          </p:nvPr>
        </p:nvSpPr>
        <p:spPr>
          <a:xfrm>
            <a:off x="4065373" y="1690689"/>
            <a:ext cx="4449977" cy="4486274"/>
          </a:xfrm>
        </p:spPr>
        <p:txBody>
          <a:bodyPr>
            <a:normAutofit/>
          </a:bodyPr>
          <a:lstStyle/>
          <a:p>
            <a:pPr>
              <a:buClr>
                <a:schemeClr val="accent3">
                  <a:lumMod val="40000"/>
                  <a:lumOff val="60000"/>
                </a:schemeClr>
              </a:buClr>
            </a:pPr>
            <a:r>
              <a:rPr lang="en-US" dirty="0" smtClean="0"/>
              <a:t>Some interpretive comprehension tasks to check for overall comprehension of text</a:t>
            </a:r>
          </a:p>
          <a:p>
            <a:pPr>
              <a:buClr>
                <a:schemeClr val="accent3">
                  <a:lumMod val="40000"/>
                  <a:lumOff val="60000"/>
                </a:schemeClr>
              </a:buClr>
            </a:pPr>
            <a:r>
              <a:rPr lang="en-US" dirty="0" smtClean="0"/>
              <a:t>Complicated task instructions when modeling will not work</a:t>
            </a:r>
          </a:p>
          <a:p>
            <a:pPr>
              <a:buClr>
                <a:schemeClr val="accent3">
                  <a:lumMod val="40000"/>
                  <a:lumOff val="60000"/>
                </a:schemeClr>
              </a:buClr>
            </a:pPr>
            <a:r>
              <a:rPr lang="en-US" dirty="0" smtClean="0"/>
              <a:t>Brief discussions of grammar, as in the “C” phase of PACE, particularly at lower levels</a:t>
            </a:r>
          </a:p>
          <a:p>
            <a:pPr>
              <a:buClr>
                <a:schemeClr val="accent3">
                  <a:lumMod val="40000"/>
                  <a:lumOff val="60000"/>
                </a:schemeClr>
              </a:buClr>
            </a:pPr>
            <a:r>
              <a:rPr lang="en-US" dirty="0" smtClean="0"/>
              <a:t>Instructions on assessments</a:t>
            </a:r>
          </a:p>
          <a:p>
            <a:pPr>
              <a:buClr>
                <a:schemeClr val="accent3">
                  <a:lumMod val="40000"/>
                  <a:lumOff val="60000"/>
                </a:schemeClr>
              </a:buClr>
            </a:pPr>
            <a:r>
              <a:rPr lang="en-US" dirty="0" smtClean="0"/>
              <a:t>Emergency situations</a:t>
            </a:r>
            <a:endParaRPr lang="en-US" dirty="0"/>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16</a:t>
            </a:fld>
            <a:endParaRPr lang="en-US" dirty="0"/>
          </a:p>
        </p:txBody>
      </p:sp>
      <p:pic>
        <p:nvPicPr>
          <p:cNvPr id="5" name="Picture 7" descr="Screen Shot 2013-02-09 at 3.17.32 PM.png"/>
          <p:cNvPicPr>
            <a:picLocks noChangeAspect="1"/>
          </p:cNvPicPr>
          <p:nvPr/>
        </p:nvPicPr>
        <p:blipFill>
          <a:blip r:embed="rId2"/>
          <a:srcRect/>
          <a:stretch>
            <a:fillRect/>
          </a:stretch>
        </p:blipFill>
        <p:spPr bwMode="auto">
          <a:xfrm>
            <a:off x="322536" y="2563337"/>
            <a:ext cx="3602894" cy="2468880"/>
          </a:xfrm>
          <a:prstGeom prst="rect">
            <a:avLst/>
          </a:prstGeom>
          <a:noFill/>
          <a:ln w="9525">
            <a:noFill/>
            <a:miter lim="800000"/>
            <a:headEnd/>
            <a:tailEnd/>
          </a:ln>
        </p:spPr>
      </p:pic>
      <p:sp>
        <p:nvSpPr>
          <p:cNvPr id="8" name="TextBox 7"/>
          <p:cNvSpPr txBox="1"/>
          <p:nvPr/>
        </p:nvSpPr>
        <p:spPr>
          <a:xfrm>
            <a:off x="5474043" y="6176963"/>
            <a:ext cx="3477812" cy="369332"/>
          </a:xfrm>
          <a:prstGeom prst="rect">
            <a:avLst/>
          </a:prstGeom>
          <a:noFill/>
        </p:spPr>
        <p:txBody>
          <a:bodyPr wrap="none" rtlCol="0">
            <a:spAutoFit/>
          </a:bodyPr>
          <a:lstStyle/>
          <a:p>
            <a:r>
              <a:rPr lang="en-US" dirty="0" smtClean="0"/>
              <a:t>Eileen </a:t>
            </a:r>
            <a:r>
              <a:rPr lang="en-US" dirty="0" err="1" smtClean="0"/>
              <a:t>Glisan</a:t>
            </a:r>
            <a:r>
              <a:rPr lang="en-US" dirty="0" smtClean="0"/>
              <a:t>, ACTFL 2016 Webinar</a:t>
            </a:r>
            <a:endParaRPr lang="en-US" dirty="0"/>
          </a:p>
        </p:txBody>
      </p:sp>
    </p:spTree>
    <p:extLst>
      <p:ext uri="{BB962C8B-B14F-4D97-AF65-F5344CB8AC3E}">
        <p14:creationId xmlns:p14="http://schemas.microsoft.com/office/powerpoint/2010/main" val="8754740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chemeClr val="accent6"/>
                </a:solidFill>
                <a:latin typeface="Corbel" charset="0"/>
                <a:ea typeface="Corbel" charset="0"/>
                <a:cs typeface="Corbel" charset="0"/>
              </a:rPr>
              <a:t>interpretive</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a:t>
            </a:r>
            <a:r>
              <a:rPr lang="en-US" dirty="0">
                <a:solidFill>
                  <a:schemeClr val="accent6"/>
                </a:solidFill>
                <a:latin typeface="Corbel" charset="0"/>
                <a:ea typeface="Corbel" charset="0"/>
                <a:cs typeface="Corbel" charset="0"/>
              </a:rPr>
              <a:t> </a:t>
            </a:r>
            <a:r>
              <a:rPr lang="en-US" b="1" dirty="0">
                <a:solidFill>
                  <a:schemeClr val="accent6"/>
                </a:solidFill>
                <a:latin typeface="Corbel" charset="0"/>
                <a:ea typeface="Corbel" charset="0"/>
                <a:cs typeface="Corbel" charset="0"/>
              </a:rPr>
              <a:t>interpersonal</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chemeClr val="accent6"/>
                </a:solidFill>
                <a:latin typeface="Corbel" charset="0"/>
                <a:ea typeface="Corbel" charset="0"/>
                <a:cs typeface="Corbel" charset="0"/>
              </a:rPr>
              <a:t>presentational</a:t>
            </a:r>
            <a:r>
              <a:rPr lang="en-US" dirty="0">
                <a:solidFill>
                  <a:schemeClr val="tx1">
                    <a:lumMod val="95000"/>
                  </a:schemeClr>
                </a:solidFill>
                <a:latin typeface="Corbel" charset="0"/>
                <a:ea typeface="Corbel" charset="0"/>
                <a:cs typeface="Corbel" charset="0"/>
              </a:rPr>
              <a:t> mode as a way of making learning more concrete?</a:t>
            </a:r>
          </a:p>
          <a:p>
            <a:endParaRPr lang="en-US" dirty="0">
              <a:solidFill>
                <a:schemeClr val="tx1">
                  <a:lumMod val="95000"/>
                </a:schemeClr>
              </a:solidFill>
              <a:latin typeface="Corbel" charset="0"/>
              <a:ea typeface="Corbel" charset="0"/>
              <a:cs typeface="Corbel" charset="0"/>
            </a:endParaRPr>
          </a:p>
        </p:txBody>
      </p:sp>
    </p:spTree>
    <p:extLst>
      <p:ext uri="{BB962C8B-B14F-4D97-AF65-F5344CB8AC3E}">
        <p14:creationId xmlns:p14="http://schemas.microsoft.com/office/powerpoint/2010/main" val="96681848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2400">
                <a:solidFill>
                  <a:schemeClr val="tx1"/>
                </a:solidFill>
              </a:rPr>
              <a:t>Personal and Public Identities: Do you see what I see? </a:t>
            </a:r>
            <a:br>
              <a:rPr lang="en-US" sz="2400">
                <a:solidFill>
                  <a:schemeClr val="tx1"/>
                </a:solidFill>
              </a:rPr>
            </a:br>
            <a:r>
              <a:rPr lang="en-US" sz="2400">
                <a:solidFill>
                  <a:schemeClr val="tx1"/>
                </a:solidFill>
              </a:rPr>
              <a:t>What determines a person’s identity? Who is the “real” me?</a:t>
            </a:r>
          </a:p>
        </p:txBody>
      </p:sp>
      <p:sp>
        <p:nvSpPr>
          <p:cNvPr id="6" name="Content Placeholder 5"/>
          <p:cNvSpPr>
            <a:spLocks noGrp="1"/>
          </p:cNvSpPr>
          <p:nvPr>
            <p:ph idx="1"/>
          </p:nvPr>
        </p:nvSpPr>
        <p:spPr/>
        <p:txBody>
          <a:bodyPr/>
          <a:lstStyle/>
          <a:p>
            <a:endParaRPr lang="en-US"/>
          </a:p>
        </p:txBody>
      </p:sp>
      <p:sp>
        <p:nvSpPr>
          <p:cNvPr id="3" name="Footer Placeholder 2"/>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18</a:t>
            </a:fld>
            <a:endParaRPr lang="en-US"/>
          </a:p>
        </p:txBody>
      </p:sp>
      <p:pic>
        <p:nvPicPr>
          <p:cNvPr id="9" name="Picture 8" descr="29f52b96bdde22ecb044500256e71b22_article-1.jpg"/>
          <p:cNvPicPr>
            <a:picLocks noChangeAspect="1"/>
          </p:cNvPicPr>
          <p:nvPr/>
        </p:nvPicPr>
        <p:blipFill>
          <a:blip r:embed="rId2"/>
          <a:stretch>
            <a:fillRect/>
          </a:stretch>
        </p:blipFill>
        <p:spPr>
          <a:xfrm>
            <a:off x="636817" y="1638300"/>
            <a:ext cx="8001000" cy="4495800"/>
          </a:xfrm>
          <a:prstGeom prst="rect">
            <a:avLst/>
          </a:prstGeom>
        </p:spPr>
      </p:pic>
      <p:sp>
        <p:nvSpPr>
          <p:cNvPr id="10" name="TextBox 9"/>
          <p:cNvSpPr txBox="1"/>
          <p:nvPr/>
        </p:nvSpPr>
        <p:spPr>
          <a:xfrm>
            <a:off x="1651000" y="6286928"/>
            <a:ext cx="7193070" cy="523220"/>
          </a:xfrm>
          <a:prstGeom prst="rect">
            <a:avLst/>
          </a:prstGeom>
          <a:noFill/>
        </p:spPr>
        <p:txBody>
          <a:bodyPr wrap="none" rtlCol="0">
            <a:spAutoFit/>
          </a:bodyPr>
          <a:lstStyle/>
          <a:p>
            <a:r>
              <a:rPr lang="en-US" sz="1400"/>
              <a:t>http://actualidad.rt.com/sociedad/view/118840-selfie-peligroso-telefono-foto-video-toros</a:t>
            </a:r>
          </a:p>
          <a:p>
            <a:endParaRPr lang="en-US" sz="1400"/>
          </a:p>
        </p:txBody>
      </p:sp>
    </p:spTree>
    <p:extLst>
      <p:ext uri="{BB962C8B-B14F-4D97-AF65-F5344CB8AC3E}">
        <p14:creationId xmlns:p14="http://schemas.microsoft.com/office/powerpoint/2010/main" val="4066696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accent4">
                    <a:lumMod val="40000"/>
                    <a:lumOff val="60000"/>
                  </a:schemeClr>
                </a:solidFill>
              </a:rPr>
              <a:t>Before Reading: Prediction</a:t>
            </a:r>
          </a:p>
        </p:txBody>
      </p:sp>
      <p:sp>
        <p:nvSpPr>
          <p:cNvPr id="3" name="Footer Placeholder 2"/>
          <p:cNvSpPr>
            <a:spLocks noGrp="1"/>
          </p:cNvSpPr>
          <p:nvPr>
            <p:ph type="ftr" sz="quarter" idx="11"/>
          </p:nvPr>
        </p:nvSpPr>
        <p:spPr/>
        <p:txBody>
          <a:bodyPr/>
          <a:lstStyle/>
          <a:p>
            <a:r>
              <a:rPr lang="en-US"/>
              <a:t>Laura Terrill</a:t>
            </a:r>
          </a:p>
        </p:txBody>
      </p:sp>
      <p:pic>
        <p:nvPicPr>
          <p:cNvPr id="8" name="Content Placeholder 7" descr="29f52b96bdde22ecb044500256e71b22_article-1.jpg"/>
          <p:cNvPicPr>
            <a:picLocks noGrp="1" noChangeAspect="1"/>
          </p:cNvPicPr>
          <p:nvPr>
            <p:ph sz="quarter" idx="1"/>
          </p:nvPr>
        </p:nvPicPr>
        <p:blipFill>
          <a:blip r:embed="rId2"/>
          <a:srcRect l="-952" r="-952"/>
          <a:stretch>
            <a:fillRect/>
          </a:stretch>
        </p:blipFill>
        <p:spPr>
          <a:xfrm>
            <a:off x="141750" y="2349500"/>
            <a:ext cx="5008100" cy="2761488"/>
          </a:xfrm>
        </p:spPr>
      </p:pic>
      <p:sp>
        <p:nvSpPr>
          <p:cNvPr id="7" name="Content Placeholder 6"/>
          <p:cNvSpPr>
            <a:spLocks noGrp="1"/>
          </p:cNvSpPr>
          <p:nvPr>
            <p:ph sz="quarter" idx="4294967295"/>
          </p:nvPr>
        </p:nvSpPr>
        <p:spPr>
          <a:xfrm>
            <a:off x="5226050" y="1589088"/>
            <a:ext cx="3917950" cy="4841875"/>
          </a:xfrm>
        </p:spPr>
        <p:txBody>
          <a:bodyPr>
            <a:normAutofit lnSpcReduction="10000"/>
          </a:bodyPr>
          <a:lstStyle/>
          <a:p>
            <a:pPr marL="457200" indent="-457200"/>
            <a:r>
              <a:rPr lang="en-US" sz="2400"/>
              <a:t>Students write: </a:t>
            </a:r>
          </a:p>
          <a:p>
            <a:pPr marL="1051560" lvl="2" indent="-457200"/>
            <a:r>
              <a:rPr lang="en-US" sz="2162"/>
              <a:t>headline</a:t>
            </a:r>
          </a:p>
          <a:p>
            <a:pPr marL="1051560" lvl="2" indent="-457200"/>
            <a:r>
              <a:rPr lang="en-US" sz="2162"/>
              <a:t>photo caption</a:t>
            </a:r>
          </a:p>
          <a:p>
            <a:pPr marL="1051560" lvl="2" indent="-457200"/>
            <a:r>
              <a:rPr lang="en-US" sz="2162"/>
              <a:t>first paragraph or lines of article</a:t>
            </a:r>
          </a:p>
          <a:p>
            <a:pPr marL="457200" indent="-457200"/>
            <a:r>
              <a:rPr lang="en-US" sz="2400"/>
              <a:t>Students then share what they have written with other students/groups. Students predict which version is most likely. </a:t>
            </a:r>
          </a:p>
          <a:p>
            <a:pPr marL="457200" indent="-457200"/>
            <a:r>
              <a:rPr lang="en-US" sz="2400"/>
              <a:t>Students read the actual article and compare. </a:t>
            </a:r>
          </a:p>
          <a:p>
            <a:pPr marL="457200" indent="-457200"/>
            <a:r>
              <a:rPr lang="en-US" sz="2400"/>
              <a:t>They add useful vocabulary to personal vocabulary. </a:t>
            </a:r>
          </a:p>
          <a:p>
            <a:endParaRPr lang="en-US" sz="2400"/>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19</a:t>
            </a:fld>
            <a:endParaRPr lang="en-US"/>
          </a:p>
        </p:txBody>
      </p:sp>
    </p:spTree>
    <p:extLst>
      <p:ext uri="{BB962C8B-B14F-4D97-AF65-F5344CB8AC3E}">
        <p14:creationId xmlns:p14="http://schemas.microsoft.com/office/powerpoint/2010/main" val="16039940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Workshop Goals:</a:t>
            </a:r>
            <a:endParaRPr lang="en-US" dirty="0">
              <a:solidFill>
                <a:schemeClr val="tx1"/>
              </a:solidFill>
            </a:endParaRPr>
          </a:p>
        </p:txBody>
      </p:sp>
      <p:sp>
        <p:nvSpPr>
          <p:cNvPr id="3" name="Content Placeholder 2"/>
          <p:cNvSpPr>
            <a:spLocks noGrp="1"/>
          </p:cNvSpPr>
          <p:nvPr>
            <p:ph idx="1"/>
          </p:nvPr>
        </p:nvSpPr>
        <p:spPr>
          <a:xfrm>
            <a:off x="2547179" y="2122461"/>
            <a:ext cx="6074308" cy="3898330"/>
          </a:xfrm>
        </p:spPr>
        <p:txBody>
          <a:bodyPr>
            <a:normAutofit/>
          </a:bodyPr>
          <a:lstStyle/>
          <a:p>
            <a:pPr>
              <a:spcBef>
                <a:spcPts val="1200"/>
              </a:spcBef>
              <a:spcAft>
                <a:spcPts val="1200"/>
              </a:spcAft>
              <a:buFont typeface="Wingdings" charset="2"/>
              <a:buChar char="ü"/>
            </a:pPr>
            <a:r>
              <a:rPr lang="en-US" sz="2800"/>
              <a:t>Commit to 90% + use of target language</a:t>
            </a:r>
          </a:p>
          <a:p>
            <a:pPr>
              <a:spcBef>
                <a:spcPts val="1200"/>
              </a:spcBef>
              <a:spcAft>
                <a:spcPts val="1200"/>
              </a:spcAft>
              <a:buFont typeface="Wingdings" charset="2"/>
              <a:buChar char="ü"/>
            </a:pPr>
            <a:r>
              <a:rPr lang="en-US" sz="2800" dirty="0"/>
              <a:t>Experience strategies that scaffold the interpersonal mode</a:t>
            </a:r>
          </a:p>
          <a:p>
            <a:pPr>
              <a:buSzPct val="80000"/>
              <a:buFont typeface="Wingdings" charset="2"/>
              <a:buChar char="ü"/>
            </a:pPr>
            <a:r>
              <a:rPr lang="en-US" sz="2800"/>
              <a:t>Address interpersonal assessment</a:t>
            </a:r>
          </a:p>
        </p:txBody>
      </p:sp>
      <p:sp>
        <p:nvSpPr>
          <p:cNvPr id="6" name="Footer Placeholder 5"/>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514976">
            <a:off x="-159334" y="3098278"/>
            <a:ext cx="2317141" cy="230684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795" y="1675849"/>
            <a:ext cx="1252883" cy="125288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814055">
            <a:off x="372795" y="5257520"/>
            <a:ext cx="1252883" cy="1252883"/>
          </a:xfrm>
          <a:prstGeom prst="rect">
            <a:avLst/>
          </a:prstGeom>
        </p:spPr>
      </p:pic>
    </p:spTree>
    <p:extLst>
      <p:ext uri="{BB962C8B-B14F-4D97-AF65-F5344CB8AC3E}">
        <p14:creationId xmlns:p14="http://schemas.microsoft.com/office/powerpoint/2010/main" val="1675576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During </a:t>
            </a:r>
            <a:r>
              <a:rPr lang="en-US">
                <a:solidFill>
                  <a:schemeClr val="accent4">
                    <a:lumMod val="40000"/>
                    <a:lumOff val="60000"/>
                  </a:schemeClr>
                </a:solidFill>
              </a:rPr>
              <a:t>reading</a:t>
            </a:r>
          </a:p>
        </p:txBody>
      </p:sp>
      <p:sp>
        <p:nvSpPr>
          <p:cNvPr id="3" name="Footer Placeholder 2"/>
          <p:cNvSpPr>
            <a:spLocks noGrp="1"/>
          </p:cNvSpPr>
          <p:nvPr>
            <p:ph type="ftr" sz="quarter" idx="11"/>
          </p:nvPr>
        </p:nvSpPr>
        <p:spPr/>
        <p:txBody>
          <a:bodyPr/>
          <a:lstStyle/>
          <a:p>
            <a:r>
              <a:rPr lang="en-US"/>
              <a:t>Laura Terrill</a:t>
            </a:r>
          </a:p>
        </p:txBody>
      </p:sp>
      <p:pic>
        <p:nvPicPr>
          <p:cNvPr id="8" name="Content Placeholder 7" descr="29f52b96bdde22ecb044500256e71b22_article-1.jpg"/>
          <p:cNvPicPr>
            <a:picLocks noGrp="1" noChangeAspect="1"/>
          </p:cNvPicPr>
          <p:nvPr>
            <p:ph sz="quarter" idx="1"/>
          </p:nvPr>
        </p:nvPicPr>
        <p:blipFill>
          <a:blip r:embed="rId2"/>
          <a:srcRect l="-952" r="-952"/>
          <a:stretch>
            <a:fillRect/>
          </a:stretch>
        </p:blipFill>
        <p:spPr>
          <a:xfrm>
            <a:off x="383762" y="1778000"/>
            <a:ext cx="4842288" cy="2670048"/>
          </a:xfrm>
        </p:spPr>
      </p:pic>
      <p:sp>
        <p:nvSpPr>
          <p:cNvPr id="7" name="Content Placeholder 6"/>
          <p:cNvSpPr>
            <a:spLocks noGrp="1"/>
          </p:cNvSpPr>
          <p:nvPr>
            <p:ph sz="quarter" idx="4294967295"/>
          </p:nvPr>
        </p:nvSpPr>
        <p:spPr>
          <a:xfrm>
            <a:off x="5226050" y="1589088"/>
            <a:ext cx="3917950" cy="4841875"/>
          </a:xfrm>
        </p:spPr>
        <p:txBody>
          <a:bodyPr>
            <a:normAutofit/>
          </a:bodyPr>
          <a:lstStyle/>
          <a:p>
            <a:pPr marL="457200" indent="-457200"/>
            <a:r>
              <a:rPr lang="en-US" sz="2400"/>
              <a:t>Students read the actual article and compare to their versions. </a:t>
            </a:r>
          </a:p>
          <a:p>
            <a:pPr marL="457200" indent="-457200"/>
            <a:r>
              <a:rPr lang="en-US" sz="2400"/>
              <a:t>They work with ACTIVE strategies as they read. </a:t>
            </a:r>
          </a:p>
          <a:p>
            <a:pPr marL="457200" indent="-457200"/>
            <a:r>
              <a:rPr lang="en-US" sz="2400"/>
              <a:t>They add useful vocabulary to personal vocabulary. </a:t>
            </a:r>
          </a:p>
          <a:p>
            <a:endParaRPr lang="en-US" sz="2400"/>
          </a:p>
        </p:txBody>
      </p:sp>
      <p:sp>
        <p:nvSpPr>
          <p:cNvPr id="9" name="TextBox 8"/>
          <p:cNvSpPr txBox="1"/>
          <p:nvPr/>
        </p:nvSpPr>
        <p:spPr>
          <a:xfrm>
            <a:off x="609600" y="5146936"/>
            <a:ext cx="7912100" cy="10156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pPr algn="ctr"/>
            <a:r>
              <a:rPr lang="en-US" sz="2400" b="1">
                <a:solidFill>
                  <a:schemeClr val="tx1"/>
                </a:solidFill>
              </a:rPr>
              <a:t>ACTIVE</a:t>
            </a:r>
          </a:p>
          <a:p>
            <a:pPr algn="ctr"/>
            <a:r>
              <a:rPr lang="en-US"/>
              <a:t>Ask questions, make connections, track down most important words or ideas, </a:t>
            </a:r>
          </a:p>
          <a:p>
            <a:pPr algn="ctr"/>
            <a:r>
              <a:rPr lang="en-US"/>
              <a:t>make inferences, visualize, extend their learning</a:t>
            </a:r>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20</a:t>
            </a:fld>
            <a:endParaRPr lang="en-US"/>
          </a:p>
        </p:txBody>
      </p:sp>
    </p:spTree>
    <p:extLst>
      <p:ext uri="{BB962C8B-B14F-4D97-AF65-F5344CB8AC3E}">
        <p14:creationId xmlns:p14="http://schemas.microsoft.com/office/powerpoint/2010/main" val="96592882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8995" y="365126"/>
            <a:ext cx="7886700" cy="1325563"/>
          </a:xfrm>
        </p:spPr>
        <p:txBody>
          <a:bodyPr/>
          <a:lstStyle/>
          <a:p>
            <a:r>
              <a:rPr lang="en-US">
                <a:solidFill>
                  <a:schemeClr val="accent4">
                    <a:lumMod val="40000"/>
                    <a:lumOff val="60000"/>
                  </a:schemeClr>
                </a:solidFill>
              </a:rPr>
              <a:t>Extend to other modes</a:t>
            </a:r>
          </a:p>
        </p:txBody>
      </p:sp>
      <p:sp>
        <p:nvSpPr>
          <p:cNvPr id="3" name="Footer Placeholder 2"/>
          <p:cNvSpPr>
            <a:spLocks noGrp="1"/>
          </p:cNvSpPr>
          <p:nvPr>
            <p:ph type="ftr" sz="quarter" idx="11"/>
          </p:nvPr>
        </p:nvSpPr>
        <p:spPr/>
        <p:txBody>
          <a:bodyPr/>
          <a:lstStyle/>
          <a:p>
            <a:r>
              <a:rPr lang="en-US"/>
              <a:t>Laura Terrill</a:t>
            </a:r>
          </a:p>
        </p:txBody>
      </p:sp>
      <p:sp>
        <p:nvSpPr>
          <p:cNvPr id="18" name="Content Placeholder 17"/>
          <p:cNvSpPr>
            <a:spLocks noGrp="1"/>
          </p:cNvSpPr>
          <p:nvPr>
            <p:ph sz="quarter" idx="1"/>
          </p:nvPr>
        </p:nvSpPr>
        <p:spPr>
          <a:xfrm>
            <a:off x="584200" y="2755900"/>
            <a:ext cx="3552952" cy="4648200"/>
          </a:xfrm>
        </p:spPr>
        <p:txBody>
          <a:bodyPr>
            <a:normAutofit/>
          </a:bodyPr>
          <a:lstStyle/>
          <a:p>
            <a:r>
              <a:rPr lang="en-US" sz="2400"/>
              <a:t>Role play an interview with this young man. </a:t>
            </a:r>
          </a:p>
          <a:p>
            <a:r>
              <a:rPr lang="en-US" sz="2400"/>
              <a:t>Share your opinions about the actions of this person. Talk over the “dangerous” things you have done. </a:t>
            </a:r>
          </a:p>
        </p:txBody>
      </p:sp>
      <p:sp>
        <p:nvSpPr>
          <p:cNvPr id="20" name="Content Placeholder 19"/>
          <p:cNvSpPr>
            <a:spLocks noGrp="1"/>
          </p:cNvSpPr>
          <p:nvPr>
            <p:ph sz="quarter" idx="4294967295"/>
          </p:nvPr>
        </p:nvSpPr>
        <p:spPr>
          <a:xfrm>
            <a:off x="5029200" y="2755900"/>
            <a:ext cx="3886200" cy="3581400"/>
          </a:xfrm>
        </p:spPr>
        <p:txBody>
          <a:bodyPr>
            <a:normAutofit/>
          </a:bodyPr>
          <a:lstStyle/>
          <a:p>
            <a:r>
              <a:rPr lang="en-US" sz="2400"/>
              <a:t>Write the comments you would include on any social media site where you saw this picture. </a:t>
            </a:r>
          </a:p>
          <a:p>
            <a:r>
              <a:rPr lang="en-US" sz="2400"/>
              <a:t>Tweet to call attention to this event. </a:t>
            </a:r>
          </a:p>
        </p:txBody>
      </p:sp>
      <p:sp>
        <p:nvSpPr>
          <p:cNvPr id="17" name="Text Placeholder 16"/>
          <p:cNvSpPr>
            <a:spLocks noGrp="1"/>
          </p:cNvSpPr>
          <p:nvPr>
            <p:ph type="body" sz="quarter" idx="4294967295"/>
          </p:nvPr>
        </p:nvSpPr>
        <p:spPr>
          <a:xfrm>
            <a:off x="4064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lstStyle/>
          <a:p>
            <a:pPr algn="ctr">
              <a:buNone/>
            </a:pPr>
            <a:r>
              <a:rPr lang="en-US" sz="2800"/>
              <a:t>Interpersonal</a:t>
            </a:r>
            <a:r>
              <a:rPr lang="en-US"/>
              <a:t>	</a:t>
            </a:r>
          </a:p>
        </p:txBody>
      </p:sp>
      <p:sp>
        <p:nvSpPr>
          <p:cNvPr id="19" name="Text Placeholder 18"/>
          <p:cNvSpPr>
            <a:spLocks noGrp="1"/>
          </p:cNvSpPr>
          <p:nvPr>
            <p:ph type="body" sz="quarter" idx="4294967295"/>
          </p:nvPr>
        </p:nvSpPr>
        <p:spPr>
          <a:xfrm>
            <a:off x="5029200" y="2070100"/>
            <a:ext cx="3886200" cy="639763"/>
          </a:xfrm>
        </p:spPr>
        <p:style>
          <a:lnRef idx="2">
            <a:schemeClr val="accent1">
              <a:shade val="50000"/>
            </a:schemeClr>
          </a:lnRef>
          <a:fillRef idx="1">
            <a:schemeClr val="accent1"/>
          </a:fillRef>
          <a:effectRef idx="0">
            <a:schemeClr val="accent1"/>
          </a:effectRef>
          <a:fontRef idx="minor">
            <a:schemeClr val="lt1"/>
          </a:fontRef>
        </p:style>
        <p:txBody>
          <a:bodyPr>
            <a:normAutofit/>
          </a:bodyPr>
          <a:lstStyle/>
          <a:p>
            <a:pPr algn="ctr">
              <a:buNone/>
            </a:pPr>
            <a:r>
              <a:rPr lang="en-US" sz="2800"/>
              <a:t>Presentational</a:t>
            </a:r>
          </a:p>
        </p:txBody>
      </p:sp>
      <p:pic>
        <p:nvPicPr>
          <p:cNvPr id="11" name="Picture 10" descr="29f52b96bdde22ecb044500256e71b22_article-1.jpg"/>
          <p:cNvPicPr>
            <a:picLocks noChangeAspect="1"/>
          </p:cNvPicPr>
          <p:nvPr/>
        </p:nvPicPr>
        <p:blipFill>
          <a:blip r:embed="rId2"/>
          <a:stretch>
            <a:fillRect/>
          </a:stretch>
        </p:blipFill>
        <p:spPr>
          <a:xfrm>
            <a:off x="6176673" y="122936"/>
            <a:ext cx="2798999" cy="1572768"/>
          </a:xfrm>
          <a:prstGeom prst="rect">
            <a:avLst/>
          </a:prstGeom>
        </p:spPr>
      </p:pic>
      <p:sp>
        <p:nvSpPr>
          <p:cNvPr id="9" name="Slide Number Placeholder 8"/>
          <p:cNvSpPr>
            <a:spLocks noGrp="1"/>
          </p:cNvSpPr>
          <p:nvPr>
            <p:ph type="sldNum" sz="quarter" idx="12"/>
          </p:nvPr>
        </p:nvSpPr>
        <p:spPr/>
        <p:txBody>
          <a:bodyPr>
            <a:normAutofit/>
          </a:bodyPr>
          <a:lstStyle/>
          <a:p>
            <a:fld id="{74C2F60E-34D8-DD42-93FD-7BD7AE432328}" type="slidenum">
              <a:rPr lang="en-US"/>
              <a:pPr/>
              <a:t>21</a:t>
            </a:fld>
            <a:endParaRPr lang="en-US"/>
          </a:p>
        </p:txBody>
      </p:sp>
    </p:spTree>
    <p:extLst>
      <p:ext uri="{BB962C8B-B14F-4D97-AF65-F5344CB8AC3E}">
        <p14:creationId xmlns:p14="http://schemas.microsoft.com/office/powerpoint/2010/main" val="16097840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Interpersonal Mode</a:t>
            </a:r>
            <a:endParaRPr lang="en-US" dirty="0"/>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22</a:t>
            </a:fld>
            <a:endParaRPr lang="en-US"/>
          </a:p>
        </p:txBody>
      </p:sp>
      <p:pic>
        <p:nvPicPr>
          <p:cNvPr id="7" name="Content Placeholder 6"/>
          <p:cNvPicPr>
            <a:picLocks noGrp="1" noChangeAspect="1"/>
          </p:cNvPicPr>
          <p:nvPr>
            <p:ph sz="quarter" idx="1"/>
          </p:nvPr>
        </p:nvPicPr>
        <p:blipFill>
          <a:blip r:embed="rId2">
            <a:extLst>
              <a:ext uri="{28A0092B-C50C-407E-A947-70E740481C1C}">
                <a14:useLocalDpi xmlns:a14="http://schemas.microsoft.com/office/drawing/2010/main" val="0"/>
              </a:ext>
            </a:extLst>
          </a:blip>
          <a:srcRect l="-40678" r="-40678"/>
          <a:stretch>
            <a:fillRect/>
          </a:stretch>
        </p:blipFill>
        <p:spPr>
          <a:xfrm>
            <a:off x="4123406" y="2482501"/>
            <a:ext cx="6287792" cy="3467100"/>
          </a:xfrm>
        </p:spPr>
      </p:pic>
      <p:pic>
        <p:nvPicPr>
          <p:cNvPr id="8" name="Picture 7"/>
          <p:cNvPicPr>
            <a:picLocks/>
          </p:cNvPicPr>
          <p:nvPr/>
        </p:nvPicPr>
        <p:blipFill>
          <a:blip r:embed="rId3">
            <a:extLst>
              <a:ext uri="{28A0092B-C50C-407E-A947-70E740481C1C}">
                <a14:useLocalDpi xmlns:a14="http://schemas.microsoft.com/office/drawing/2010/main" val="0"/>
              </a:ext>
            </a:extLst>
          </a:blip>
          <a:stretch>
            <a:fillRect/>
          </a:stretch>
        </p:blipFill>
        <p:spPr>
          <a:xfrm>
            <a:off x="3229547" y="2625376"/>
            <a:ext cx="1956816" cy="1590675"/>
          </a:xfrm>
          <a:prstGeom prst="rect">
            <a:avLst/>
          </a:prstGeom>
        </p:spPr>
      </p:pic>
      <p:pic>
        <p:nvPicPr>
          <p:cNvPr id="9" name="Picture 8"/>
          <p:cNvPicPr>
            <a:picLocks/>
          </p:cNvPicPr>
          <p:nvPr/>
        </p:nvPicPr>
        <p:blipFill>
          <a:blip r:embed="rId4">
            <a:extLst>
              <a:ext uri="{28A0092B-C50C-407E-A947-70E740481C1C}">
                <a14:useLocalDpi xmlns:a14="http://schemas.microsoft.com/office/drawing/2010/main" val="0"/>
              </a:ext>
            </a:extLst>
          </a:blip>
          <a:stretch>
            <a:fillRect/>
          </a:stretch>
        </p:blipFill>
        <p:spPr>
          <a:xfrm>
            <a:off x="1129952" y="3336925"/>
            <a:ext cx="1819656" cy="2057400"/>
          </a:xfrm>
          <a:prstGeom prst="rect">
            <a:avLst/>
          </a:prstGeom>
        </p:spPr>
      </p:pic>
      <p:pic>
        <p:nvPicPr>
          <p:cNvPr id="1026" name="Picture 2" descr="http://ts4.mm.bing.net/images/thumbnail.aspx?q=4936133602574715&amp;id=c7bbe95b4037a129fae1237da44ac52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95514" y="4675200"/>
            <a:ext cx="1691640" cy="188595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encrypted-tbn0.google.com/images?q=tbn:ANd9GcSIRx7FdDByfe4GopI2CFnMNoc-UZ2_RkodIhm4K8vBXAGepfMV"/>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47569" y="4790712"/>
            <a:ext cx="2057400" cy="1914526"/>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16186" y="1458042"/>
            <a:ext cx="8153400" cy="1569660"/>
          </a:xfrm>
          <a:prstGeom prst="rect">
            <a:avLst/>
          </a:prstGeom>
          <a:noFill/>
        </p:spPr>
        <p:txBody>
          <a:bodyPr wrap="square" rtlCol="0">
            <a:spAutoFit/>
          </a:bodyPr>
          <a:lstStyle/>
          <a:p>
            <a:r>
              <a:rPr lang="en-US" sz="2400"/>
              <a:t>Learners interact and negotiate meaning in spoken, signed, or written conversations to share information, reactions, feelings, and opinions. </a:t>
            </a:r>
          </a:p>
          <a:p>
            <a:endParaRPr lang="en-US" sz="2400"/>
          </a:p>
        </p:txBody>
      </p:sp>
    </p:spTree>
    <p:extLst>
      <p:ext uri="{BB962C8B-B14F-4D97-AF65-F5344CB8AC3E}">
        <p14:creationId xmlns:p14="http://schemas.microsoft.com/office/powerpoint/2010/main" val="4242545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8996"/>
            <a:ext cx="8229600" cy="1069848"/>
          </a:xfrm>
        </p:spPr>
        <p:txBody>
          <a:bodyPr/>
          <a:lstStyle/>
          <a:p>
            <a:r>
              <a:rPr lang="en-US">
                <a:solidFill>
                  <a:schemeClr val="tx1"/>
                </a:solidFill>
              </a:rPr>
              <a:t>Interpersonal Communication….</a:t>
            </a:r>
          </a:p>
        </p:txBody>
      </p:sp>
      <p:graphicFrame>
        <p:nvGraphicFramePr>
          <p:cNvPr id="4" name="Table 3"/>
          <p:cNvGraphicFramePr>
            <a:graphicFrameLocks noGrp="1"/>
          </p:cNvGraphicFramePr>
          <p:nvPr>
            <p:extLst>
              <p:ext uri="{D42A27DB-BD31-4B8C-83A1-F6EECF244321}">
                <p14:modId xmlns:p14="http://schemas.microsoft.com/office/powerpoint/2010/main" val="337688838"/>
              </p:ext>
            </p:extLst>
          </p:nvPr>
        </p:nvGraphicFramePr>
        <p:xfrm>
          <a:off x="457200" y="1712364"/>
          <a:ext cx="8229600" cy="4668849"/>
        </p:xfrm>
        <a:graphic>
          <a:graphicData uri="http://schemas.openxmlformats.org/drawingml/2006/table">
            <a:tbl>
              <a:tblPr firstRow="1" bandRow="1">
                <a:tableStyleId>{5C22544A-7EE6-4342-B048-85BDC9FD1C3A}</a:tableStyleId>
              </a:tblPr>
              <a:tblGrid>
                <a:gridCol w="4114800"/>
                <a:gridCol w="4114800"/>
              </a:tblGrid>
              <a:tr h="549122">
                <a:tc>
                  <a:txBody>
                    <a:bodyPr/>
                    <a:lstStyle/>
                    <a:p>
                      <a:pPr algn="ctr"/>
                      <a:r>
                        <a:rPr lang="en-US" sz="3200"/>
                        <a:t>is not</a:t>
                      </a:r>
                      <a:endParaRPr lang="en-US" sz="3200" b="0">
                        <a:solidFill>
                          <a:srgbClr val="FF0000"/>
                        </a:solidFill>
                      </a:endParaRPr>
                    </a:p>
                  </a:txBody>
                  <a:tcPr anchor="ctr"/>
                </a:tc>
                <a:tc>
                  <a:txBody>
                    <a:bodyPr/>
                    <a:lstStyle/>
                    <a:p>
                      <a:pPr algn="ctr"/>
                      <a:r>
                        <a:rPr lang="en-US" sz="3200"/>
                        <a:t>is</a:t>
                      </a:r>
                      <a:endParaRPr lang="en-US" sz="3200" b="0">
                        <a:solidFill>
                          <a:srgbClr val="FF0000"/>
                        </a:solidFill>
                      </a:endParaRPr>
                    </a:p>
                  </a:txBody>
                  <a:tcPr anchor="ctr"/>
                </a:tc>
              </a:tr>
              <a:tr h="461163">
                <a:tc>
                  <a:txBody>
                    <a:bodyPr/>
                    <a:lstStyle/>
                    <a:p>
                      <a:r>
                        <a:rPr lang="en-US" sz="2000"/>
                        <a:t>one-way communication</a:t>
                      </a:r>
                    </a:p>
                  </a:txBody>
                  <a:tcPr anchor="ctr"/>
                </a:tc>
                <a:tc>
                  <a:txBody>
                    <a:bodyPr/>
                    <a:lstStyle/>
                    <a:p>
                      <a:r>
                        <a:rPr lang="en-US" sz="2000"/>
                        <a:t>two-way exchange.</a:t>
                      </a:r>
                    </a:p>
                  </a:txBody>
                  <a:tcPr anchor="ctr"/>
                </a:tc>
              </a:tr>
              <a:tr h="526645">
                <a:tc>
                  <a:txBody>
                    <a:bodyPr/>
                    <a:lstStyle/>
                    <a:p>
                      <a:r>
                        <a:rPr lang="en-US" sz="2000"/>
                        <a:t>memorized (skits, dialogues).</a:t>
                      </a:r>
                    </a:p>
                  </a:txBody>
                  <a:tcPr anchor="ctr"/>
                </a:tc>
                <a:tc>
                  <a:txBody>
                    <a:bodyPr/>
                    <a:lstStyle/>
                    <a:p>
                      <a:r>
                        <a:rPr lang="en-US" sz="2000"/>
                        <a:t>spontaneous and unpredictable. </a:t>
                      </a:r>
                    </a:p>
                  </a:txBody>
                  <a:tcPr anchor="ctr"/>
                </a:tc>
              </a:tr>
              <a:tr h="526645">
                <a:tc>
                  <a:txBody>
                    <a:bodyPr/>
                    <a:lstStyle/>
                    <a:p>
                      <a:r>
                        <a:rPr lang="en-US" sz="2000"/>
                        <a:t>only asking</a:t>
                      </a:r>
                      <a:r>
                        <a:rPr lang="en-US" sz="2000" baseline="0"/>
                        <a:t> all the questions.</a:t>
                      </a:r>
                      <a:endParaRPr lang="en-US" sz="2000"/>
                    </a:p>
                  </a:txBody>
                  <a:tcPr anchor="ctr"/>
                </a:tc>
                <a:tc>
                  <a:txBody>
                    <a:bodyPr/>
                    <a:lstStyle/>
                    <a:p>
                      <a:r>
                        <a:rPr lang="en-US" sz="2000"/>
                        <a:t>helping</a:t>
                      </a:r>
                      <a:r>
                        <a:rPr lang="en-US" sz="2000" baseline="0"/>
                        <a:t> each other. </a:t>
                      </a:r>
                      <a:endParaRPr lang="en-US" sz="2000"/>
                    </a:p>
                  </a:txBody>
                  <a:tcPr anchor="ctr"/>
                </a:tc>
              </a:tr>
              <a:tr h="645583">
                <a:tc>
                  <a:txBody>
                    <a:bodyPr/>
                    <a:lstStyle/>
                    <a:p>
                      <a:r>
                        <a:rPr lang="en-US" sz="2000"/>
                        <a:t>strict</a:t>
                      </a:r>
                      <a:r>
                        <a:rPr lang="en-US" sz="2000" baseline="0"/>
                        <a:t> turn taking. </a:t>
                      </a:r>
                      <a:endParaRPr lang="en-US" sz="2000"/>
                    </a:p>
                  </a:txBody>
                  <a:tcPr anchor="ctr"/>
                </a:tc>
                <a:tc>
                  <a:txBody>
                    <a:bodyPr/>
                    <a:lstStyle/>
                    <a:p>
                      <a:r>
                        <a:rPr lang="en-US" sz="2000"/>
                        <a:t>following up and reacting; maintaining the conversation</a:t>
                      </a:r>
                    </a:p>
                  </a:txBody>
                  <a:tcPr anchor="ctr"/>
                </a:tc>
              </a:tr>
              <a:tr h="645583">
                <a:tc>
                  <a:txBody>
                    <a:bodyPr/>
                    <a:lstStyle/>
                    <a:p>
                      <a:r>
                        <a:rPr lang="en-US" sz="2000"/>
                        <a:t>ignoring your partner; waiting</a:t>
                      </a:r>
                      <a:r>
                        <a:rPr lang="en-US" sz="2000" baseline="0"/>
                        <a:t> to say something. </a:t>
                      </a:r>
                      <a:endParaRPr lang="en-US" sz="2000"/>
                    </a:p>
                  </a:txBody>
                  <a:tcPr anchor="ctr"/>
                </a:tc>
                <a:tc>
                  <a:txBody>
                    <a:bodyPr/>
                    <a:lstStyle/>
                    <a:p>
                      <a:r>
                        <a:rPr lang="en-US" sz="2000"/>
                        <a:t>indicating interest; interactive body language; eye contact. </a:t>
                      </a:r>
                    </a:p>
                  </a:txBody>
                  <a:tcPr anchor="ctr"/>
                </a:tc>
              </a:tr>
              <a:tr h="472156">
                <a:tc>
                  <a:txBody>
                    <a:bodyPr/>
                    <a:lstStyle/>
                    <a:p>
                      <a:r>
                        <a:rPr lang="en-US" sz="2000"/>
                        <a:t>overly concerned about accuracy. </a:t>
                      </a:r>
                    </a:p>
                  </a:txBody>
                  <a:tcPr anchor="ctr"/>
                </a:tc>
                <a:tc>
                  <a:txBody>
                    <a:bodyPr/>
                    <a:lstStyle/>
                    <a:p>
                      <a:r>
                        <a:rPr lang="en-US" sz="2000"/>
                        <a:t>focused on the message. </a:t>
                      </a:r>
                    </a:p>
                  </a:txBody>
                  <a:tcPr anchor="ctr"/>
                </a:tc>
              </a:tr>
              <a:tr h="645583">
                <a:tc>
                  <a:txBody>
                    <a:bodyPr/>
                    <a:lstStyle/>
                    <a:p>
                      <a:r>
                        <a:rPr lang="en-US" sz="2000"/>
                        <a:t>giving up when you don’t understand. </a:t>
                      </a:r>
                    </a:p>
                  </a:txBody>
                  <a:tcPr anchor="ctr"/>
                </a:tc>
                <a:tc>
                  <a:txBody>
                    <a:bodyPr/>
                    <a:lstStyle/>
                    <a:p>
                      <a:r>
                        <a:rPr lang="en-US" sz="2000"/>
                        <a:t>Asking for clarification if communication fails/falters. </a:t>
                      </a:r>
                    </a:p>
                  </a:txBody>
                  <a:tcPr anchor="ctr"/>
                </a:tc>
              </a:tr>
            </a:tbl>
          </a:graphicData>
        </a:graphic>
      </p:graphicFrame>
      <p:sp>
        <p:nvSpPr>
          <p:cNvPr id="6" name="Footer Placeholder 5"/>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23</a:t>
            </a:fld>
            <a:endParaRPr lang="en-US"/>
          </a:p>
        </p:txBody>
      </p:sp>
    </p:spTree>
    <p:extLst>
      <p:ext uri="{BB962C8B-B14F-4D97-AF65-F5344CB8AC3E}">
        <p14:creationId xmlns:p14="http://schemas.microsoft.com/office/powerpoint/2010/main" val="8005242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ChangeAspect="1"/>
          </p:cNvPicPr>
          <p:nvPr/>
        </p:nvPicPr>
        <p:blipFill>
          <a:blip r:embed="rId3"/>
          <a:srcRect/>
          <a:stretch>
            <a:fillRect/>
          </a:stretch>
        </p:blipFill>
        <p:spPr bwMode="auto">
          <a:xfrm>
            <a:off x="426299" y="1747258"/>
            <a:ext cx="4606023" cy="3694176"/>
          </a:xfrm>
          <a:prstGeom prst="rect">
            <a:avLst/>
          </a:prstGeom>
          <a:noFill/>
          <a:ln w="9525">
            <a:noFill/>
            <a:miter lim="800000"/>
            <a:headEnd/>
            <a:tailEnd/>
          </a:ln>
        </p:spPr>
      </p:pic>
      <p:sp>
        <p:nvSpPr>
          <p:cNvPr id="7" name="TextBox 6"/>
          <p:cNvSpPr txBox="1"/>
          <p:nvPr/>
        </p:nvSpPr>
        <p:spPr>
          <a:xfrm>
            <a:off x="5283200" y="2133600"/>
            <a:ext cx="3556001" cy="2308324"/>
          </a:xfrm>
          <a:prstGeom prst="rect">
            <a:avLst/>
          </a:prstGeom>
          <a:noFill/>
        </p:spPr>
        <p:txBody>
          <a:bodyPr wrap="square" rtlCol="0">
            <a:spAutoFit/>
          </a:bodyPr>
          <a:lstStyle/>
          <a:p>
            <a:pPr algn="ctr"/>
            <a:r>
              <a:rPr lang="en-US" sz="3600">
                <a:solidFill>
                  <a:srgbClr val="FFFFFF"/>
                </a:solidFill>
              </a:rPr>
              <a:t>What is your definition of meaningful communication? </a:t>
            </a:r>
          </a:p>
        </p:txBody>
      </p:sp>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50037064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2"/>
          <p:cNvSpPr txBox="1">
            <a:spLocks noChangeArrowheads="1"/>
          </p:cNvSpPr>
          <p:nvPr/>
        </p:nvSpPr>
        <p:spPr bwMode="auto">
          <a:xfrm>
            <a:off x="3641725" y="2255577"/>
            <a:ext cx="1931400" cy="3739485"/>
          </a:xfrm>
          <a:prstGeom prst="rect">
            <a:avLst/>
          </a:prstGeom>
          <a:noFill/>
          <a:ln w="9525">
            <a:noFill/>
            <a:miter lim="800000"/>
            <a:headEnd/>
            <a:tailEnd/>
          </a:ln>
        </p:spPr>
        <p:txBody>
          <a:bodyPr wrap="square">
            <a:prstTxWarp prst="textNoShape">
              <a:avLst/>
            </a:prstTxWarp>
            <a:spAutoFit/>
          </a:bodyPr>
          <a:lstStyle/>
          <a:p>
            <a:pPr algn="ctr">
              <a:lnSpc>
                <a:spcPct val="110000"/>
              </a:lnSpc>
            </a:pPr>
            <a:r>
              <a:rPr lang="en-US" sz="3600">
                <a:solidFill>
                  <a:schemeClr val="tx1">
                    <a:lumMod val="95000"/>
                  </a:schemeClr>
                </a:solidFill>
              </a:rPr>
              <a:t>head</a:t>
            </a:r>
          </a:p>
          <a:p>
            <a:pPr algn="ctr">
              <a:lnSpc>
                <a:spcPct val="110000"/>
              </a:lnSpc>
            </a:pPr>
            <a:r>
              <a:rPr lang="en-US" sz="3600">
                <a:solidFill>
                  <a:schemeClr val="tx1">
                    <a:lumMod val="95000"/>
                  </a:schemeClr>
                </a:solidFill>
              </a:rPr>
              <a:t>foot</a:t>
            </a:r>
          </a:p>
          <a:p>
            <a:pPr algn="ctr">
              <a:lnSpc>
                <a:spcPct val="110000"/>
              </a:lnSpc>
            </a:pPr>
            <a:r>
              <a:rPr lang="en-US" sz="3600">
                <a:solidFill>
                  <a:schemeClr val="tx1">
                    <a:lumMod val="95000"/>
                  </a:schemeClr>
                </a:solidFill>
              </a:rPr>
              <a:t>hand</a:t>
            </a:r>
          </a:p>
          <a:p>
            <a:pPr algn="ctr">
              <a:lnSpc>
                <a:spcPct val="110000"/>
              </a:lnSpc>
            </a:pPr>
            <a:r>
              <a:rPr lang="en-US" sz="3600">
                <a:solidFill>
                  <a:schemeClr val="tx1">
                    <a:lumMod val="95000"/>
                  </a:schemeClr>
                </a:solidFill>
              </a:rPr>
              <a:t>stomach</a:t>
            </a:r>
          </a:p>
          <a:p>
            <a:pPr algn="ctr">
              <a:lnSpc>
                <a:spcPct val="110000"/>
              </a:lnSpc>
            </a:pPr>
            <a:r>
              <a:rPr lang="en-US" sz="3600">
                <a:solidFill>
                  <a:schemeClr val="tx1">
                    <a:lumMod val="95000"/>
                  </a:schemeClr>
                </a:solidFill>
              </a:rPr>
              <a:t>eyes</a:t>
            </a:r>
          </a:p>
          <a:p>
            <a:pPr algn="ctr">
              <a:lnSpc>
                <a:spcPct val="110000"/>
              </a:lnSpc>
            </a:pPr>
            <a:endParaRPr lang="en-US" sz="3600">
              <a:solidFill>
                <a:schemeClr val="tx2"/>
              </a:solidFill>
            </a:endParaRPr>
          </a:p>
        </p:txBody>
      </p:sp>
      <p:sp>
        <p:nvSpPr>
          <p:cNvPr id="5" name="Title 4"/>
          <p:cNvSpPr>
            <a:spLocks noGrp="1"/>
          </p:cNvSpPr>
          <p:nvPr>
            <p:ph type="title"/>
          </p:nvPr>
        </p:nvSpPr>
        <p:spPr/>
        <p:txBody>
          <a:bodyPr>
            <a:noAutofit/>
          </a:bodyPr>
          <a:lstStyle/>
          <a:p>
            <a:r>
              <a:rPr lang="en-US" sz="2800">
                <a:solidFill>
                  <a:schemeClr val="accent3">
                    <a:lumMod val="40000"/>
                    <a:lumOff val="60000"/>
                  </a:schemeClr>
                </a:solidFill>
              </a:rPr>
              <a:t>Have a conversation using the following words. </a:t>
            </a:r>
          </a:p>
        </p:txBody>
      </p:sp>
      <p:sp>
        <p:nvSpPr>
          <p:cNvPr id="4" name="Footer Placeholder 3"/>
          <p:cNvSpPr>
            <a:spLocks noGrp="1"/>
          </p:cNvSpPr>
          <p:nvPr>
            <p:ph type="ftr" sz="quarter" idx="11"/>
          </p:nvPr>
        </p:nvSpPr>
        <p:spPr/>
        <p:txBody>
          <a:bodyPr/>
          <a:lstStyle/>
          <a:p>
            <a:r>
              <a:rPr lang="en-US"/>
              <a:t>Laura Terrill</a:t>
            </a:r>
          </a:p>
        </p:txBody>
      </p:sp>
      <p:sp>
        <p:nvSpPr>
          <p:cNvPr id="6" name="Text Box 2"/>
          <p:cNvSpPr txBox="1">
            <a:spLocks noChangeArrowheads="1"/>
          </p:cNvSpPr>
          <p:nvPr/>
        </p:nvSpPr>
        <p:spPr bwMode="auto">
          <a:xfrm>
            <a:off x="6258432" y="2255577"/>
            <a:ext cx="1931400" cy="3130087"/>
          </a:xfrm>
          <a:prstGeom prst="rect">
            <a:avLst/>
          </a:prstGeom>
          <a:noFill/>
          <a:ln w="9525">
            <a:noFill/>
            <a:miter lim="800000"/>
            <a:headEnd/>
            <a:tailEnd/>
          </a:ln>
        </p:spPr>
        <p:txBody>
          <a:bodyPr wrap="square">
            <a:prstTxWarp prst="textNoShape">
              <a:avLst/>
            </a:prstTxWarp>
            <a:spAutoFit/>
          </a:bodyPr>
          <a:lstStyle/>
          <a:p>
            <a:pPr algn="ctr">
              <a:lnSpc>
                <a:spcPct val="110000"/>
              </a:lnSpc>
            </a:pPr>
            <a:r>
              <a:rPr lang="en-US" sz="3600">
                <a:solidFill>
                  <a:schemeClr val="tx1">
                    <a:lumMod val="95000"/>
                  </a:schemeClr>
                </a:solidFill>
              </a:rPr>
              <a:t>nose</a:t>
            </a:r>
          </a:p>
          <a:p>
            <a:pPr algn="ctr">
              <a:lnSpc>
                <a:spcPct val="110000"/>
              </a:lnSpc>
            </a:pPr>
            <a:r>
              <a:rPr lang="en-US" sz="3600">
                <a:solidFill>
                  <a:schemeClr val="tx1">
                    <a:lumMod val="95000"/>
                  </a:schemeClr>
                </a:solidFill>
              </a:rPr>
              <a:t>ears</a:t>
            </a:r>
          </a:p>
          <a:p>
            <a:pPr algn="ctr">
              <a:lnSpc>
                <a:spcPct val="110000"/>
              </a:lnSpc>
            </a:pPr>
            <a:r>
              <a:rPr lang="en-US" sz="3600">
                <a:solidFill>
                  <a:schemeClr val="tx1">
                    <a:lumMod val="95000"/>
                  </a:schemeClr>
                </a:solidFill>
              </a:rPr>
              <a:t>mouth</a:t>
            </a:r>
          </a:p>
          <a:p>
            <a:pPr algn="ctr">
              <a:lnSpc>
                <a:spcPct val="110000"/>
              </a:lnSpc>
            </a:pPr>
            <a:r>
              <a:rPr lang="en-US" sz="3600">
                <a:solidFill>
                  <a:schemeClr val="tx1">
                    <a:lumMod val="95000"/>
                  </a:schemeClr>
                </a:solidFill>
              </a:rPr>
              <a:t>knee</a:t>
            </a:r>
          </a:p>
          <a:p>
            <a:pPr algn="ctr">
              <a:lnSpc>
                <a:spcPct val="110000"/>
              </a:lnSpc>
            </a:pPr>
            <a:r>
              <a:rPr lang="en-US" sz="3600">
                <a:solidFill>
                  <a:schemeClr val="tx1">
                    <a:lumMod val="95000"/>
                  </a:schemeClr>
                </a:solidFill>
              </a:rPr>
              <a:t>hair</a:t>
            </a:r>
          </a:p>
        </p:txBody>
      </p:sp>
      <p:pic>
        <p:nvPicPr>
          <p:cNvPr id="7" name="Picture 6" descr="images.jpeg"/>
          <p:cNvPicPr>
            <a:picLocks noChangeAspect="1"/>
          </p:cNvPicPr>
          <p:nvPr/>
        </p:nvPicPr>
        <p:blipFill>
          <a:blip r:embed="rId3"/>
          <a:stretch>
            <a:fillRect/>
          </a:stretch>
        </p:blipFill>
        <p:spPr>
          <a:xfrm>
            <a:off x="384520" y="2089150"/>
            <a:ext cx="2559408" cy="3776472"/>
          </a:xfrm>
          <a:prstGeom prst="rect">
            <a:avLst/>
          </a:prstGeom>
        </p:spPr>
      </p:pic>
    </p:spTree>
    <p:extLst>
      <p:ext uri="{BB962C8B-B14F-4D97-AF65-F5344CB8AC3E}">
        <p14:creationId xmlns:p14="http://schemas.microsoft.com/office/powerpoint/2010/main" val="1922146996"/>
      </p:ext>
    </p:extLst>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1" name="TextBox 3"/>
          <p:cNvSpPr txBox="1">
            <a:spLocks noChangeArrowheads="1"/>
          </p:cNvSpPr>
          <p:nvPr/>
        </p:nvSpPr>
        <p:spPr bwMode="auto">
          <a:xfrm>
            <a:off x="4287794" y="2024724"/>
            <a:ext cx="4601862" cy="4154984"/>
          </a:xfrm>
          <a:prstGeom prst="rect">
            <a:avLst/>
          </a:prstGeom>
          <a:noFill/>
          <a:ln w="9525">
            <a:noFill/>
            <a:miter lim="800000"/>
            <a:headEnd/>
            <a:tailEnd/>
          </a:ln>
        </p:spPr>
        <p:txBody>
          <a:bodyPr wrap="square">
            <a:prstTxWarp prst="textNoShape">
              <a:avLst/>
            </a:prstTxWarp>
            <a:spAutoFit/>
          </a:bodyPr>
          <a:lstStyle/>
          <a:p>
            <a:r>
              <a:rPr lang="en-US" sz="2400"/>
              <a:t>Ask and answer questions as you compare your school schedule with the schedule of another person. Identify similarities and differences. Consider:</a:t>
            </a:r>
          </a:p>
          <a:p>
            <a:pPr marL="800100" lvl="1" indent="-342900">
              <a:buFont typeface="Arial" charset="0"/>
              <a:buChar char="•"/>
            </a:pPr>
            <a:r>
              <a:rPr lang="en-US" sz="2400"/>
              <a:t>yearly and daily schedules</a:t>
            </a:r>
          </a:p>
          <a:p>
            <a:pPr marL="800100" lvl="1" indent="-342900">
              <a:buFont typeface="Arial" charset="0"/>
              <a:buChar char="•"/>
            </a:pPr>
            <a:r>
              <a:rPr lang="en-US" sz="2400"/>
              <a:t>vacations</a:t>
            </a:r>
          </a:p>
          <a:p>
            <a:pPr marL="800100" lvl="1" indent="-342900">
              <a:buFont typeface="Arial" charset="0"/>
              <a:buChar char="•"/>
            </a:pPr>
            <a:r>
              <a:rPr lang="en-US" sz="2400"/>
              <a:t>types of classes</a:t>
            </a:r>
          </a:p>
          <a:p>
            <a:pPr marL="800100" lvl="1" indent="-342900">
              <a:buFont typeface="Arial" charset="0"/>
              <a:buChar char="•"/>
            </a:pPr>
            <a:r>
              <a:rPr lang="en-US" sz="2400"/>
              <a:t>school lunches</a:t>
            </a:r>
          </a:p>
          <a:p>
            <a:pPr marL="800100" lvl="1" indent="-342900">
              <a:buFont typeface="Arial" charset="0"/>
              <a:buChar char="•"/>
            </a:pPr>
            <a:r>
              <a:rPr lang="en-US" sz="2400"/>
              <a:t>personal opinions about school</a:t>
            </a:r>
          </a:p>
        </p:txBody>
      </p:sp>
      <p:sp>
        <p:nvSpPr>
          <p:cNvPr id="7" name="Title 6"/>
          <p:cNvSpPr>
            <a:spLocks noGrp="1"/>
          </p:cNvSpPr>
          <p:nvPr>
            <p:ph type="title"/>
          </p:nvPr>
        </p:nvSpPr>
        <p:spPr>
          <a:xfrm>
            <a:off x="532160" y="228600"/>
            <a:ext cx="8153400" cy="990600"/>
          </a:xfrm>
        </p:spPr>
        <p:txBody>
          <a:bodyPr/>
          <a:lstStyle/>
          <a:p>
            <a:r>
              <a:rPr lang="en-US"/>
              <a:t>Develop the Role Play</a:t>
            </a:r>
          </a:p>
        </p:txBody>
      </p:sp>
      <p:sp>
        <p:nvSpPr>
          <p:cNvPr id="6" name="Footer Placeholder 5"/>
          <p:cNvSpPr>
            <a:spLocks noGrp="1"/>
          </p:cNvSpPr>
          <p:nvPr>
            <p:ph type="ftr" sz="quarter" idx="11"/>
          </p:nvPr>
        </p:nvSpPr>
        <p:spPr/>
        <p:txBody>
          <a:bodyPr/>
          <a:lstStyle/>
          <a:p>
            <a:r>
              <a:rPr lang="en-US"/>
              <a:t>Laura Terrill</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813" y="2384424"/>
            <a:ext cx="3749040" cy="3749040"/>
          </a:xfrm>
          <a:prstGeom prst="rect">
            <a:avLst/>
          </a:prstGeom>
        </p:spPr>
      </p:pic>
    </p:spTree>
    <p:extLst>
      <p:ext uri="{BB962C8B-B14F-4D97-AF65-F5344CB8AC3E}">
        <p14:creationId xmlns:p14="http://schemas.microsoft.com/office/powerpoint/2010/main" val="21128903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8" name="Picture 11" descr="coop learning images_2.jpg"/>
          <p:cNvPicPr>
            <a:picLocks noChangeAspect="1"/>
          </p:cNvPicPr>
          <p:nvPr/>
        </p:nvPicPr>
        <p:blipFill>
          <a:blip r:embed="rId3"/>
          <a:srcRect/>
          <a:stretch>
            <a:fillRect/>
          </a:stretch>
        </p:blipFill>
        <p:spPr bwMode="auto">
          <a:xfrm>
            <a:off x="3667919" y="2209800"/>
            <a:ext cx="1498600" cy="3419475"/>
          </a:xfrm>
          <a:prstGeom prst="rect">
            <a:avLst/>
          </a:prstGeom>
          <a:noFill/>
          <a:ln w="9525">
            <a:noFill/>
            <a:miter lim="800000"/>
            <a:headEnd/>
            <a:tailEnd/>
          </a:ln>
        </p:spPr>
      </p:pic>
      <p:pic>
        <p:nvPicPr>
          <p:cNvPr id="67589" name="Picture 12" descr="coop learning images_3.jpg"/>
          <p:cNvPicPr>
            <a:picLocks noChangeAspect="1"/>
          </p:cNvPicPr>
          <p:nvPr/>
        </p:nvPicPr>
        <p:blipFill>
          <a:blip r:embed="rId4"/>
          <a:srcRect/>
          <a:stretch>
            <a:fillRect/>
          </a:stretch>
        </p:blipFill>
        <p:spPr bwMode="auto">
          <a:xfrm>
            <a:off x="533400" y="2514600"/>
            <a:ext cx="2378075" cy="2378075"/>
          </a:xfrm>
          <a:prstGeom prst="rect">
            <a:avLst/>
          </a:prstGeom>
          <a:noFill/>
          <a:ln w="9525">
            <a:noFill/>
            <a:miter lim="800000"/>
            <a:headEnd/>
            <a:tailEnd/>
          </a:ln>
        </p:spPr>
      </p:pic>
      <p:pic>
        <p:nvPicPr>
          <p:cNvPr id="67590" name="Picture 14" descr="4 corners.jpg"/>
          <p:cNvPicPr>
            <a:picLocks noChangeAspect="1"/>
          </p:cNvPicPr>
          <p:nvPr/>
        </p:nvPicPr>
        <p:blipFill>
          <a:blip r:embed="rId5"/>
          <a:srcRect/>
          <a:stretch>
            <a:fillRect/>
          </a:stretch>
        </p:blipFill>
        <p:spPr bwMode="auto">
          <a:xfrm>
            <a:off x="6003925" y="2438400"/>
            <a:ext cx="2378075" cy="2378075"/>
          </a:xfrm>
          <a:prstGeom prst="rect">
            <a:avLst/>
          </a:prstGeom>
          <a:noFill/>
          <a:ln w="9525">
            <a:noFill/>
            <a:miter lim="800000"/>
            <a:headEnd/>
            <a:tailEnd/>
          </a:ln>
        </p:spPr>
      </p:pic>
      <p:sp>
        <p:nvSpPr>
          <p:cNvPr id="67591" name="TextBox 18"/>
          <p:cNvSpPr txBox="1">
            <a:spLocks noChangeArrowheads="1"/>
          </p:cNvSpPr>
          <p:nvPr/>
        </p:nvSpPr>
        <p:spPr bwMode="auto">
          <a:xfrm>
            <a:off x="6019800" y="2514600"/>
            <a:ext cx="330540"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A</a:t>
            </a:r>
          </a:p>
        </p:txBody>
      </p:sp>
      <p:sp>
        <p:nvSpPr>
          <p:cNvPr id="67592" name="TextBox 19"/>
          <p:cNvSpPr txBox="1">
            <a:spLocks noChangeArrowheads="1"/>
          </p:cNvSpPr>
          <p:nvPr/>
        </p:nvSpPr>
        <p:spPr bwMode="auto">
          <a:xfrm>
            <a:off x="7912100" y="2514600"/>
            <a:ext cx="320922"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B</a:t>
            </a:r>
          </a:p>
        </p:txBody>
      </p:sp>
      <p:sp>
        <p:nvSpPr>
          <p:cNvPr id="67594" name="TextBox 21"/>
          <p:cNvSpPr txBox="1">
            <a:spLocks noChangeArrowheads="1"/>
          </p:cNvSpPr>
          <p:nvPr/>
        </p:nvSpPr>
        <p:spPr bwMode="auto">
          <a:xfrm>
            <a:off x="6019800" y="4191000"/>
            <a:ext cx="320922"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C</a:t>
            </a:r>
          </a:p>
        </p:txBody>
      </p:sp>
      <p:sp>
        <p:nvSpPr>
          <p:cNvPr id="67595" name="TextBox 22"/>
          <p:cNvSpPr txBox="1">
            <a:spLocks noChangeArrowheads="1"/>
          </p:cNvSpPr>
          <p:nvPr/>
        </p:nvSpPr>
        <p:spPr bwMode="auto">
          <a:xfrm>
            <a:off x="7924800" y="4191000"/>
            <a:ext cx="340158" cy="369332"/>
          </a:xfrm>
          <a:prstGeom prst="rect">
            <a:avLst/>
          </a:prstGeom>
          <a:noFill/>
          <a:ln w="9525">
            <a:noFill/>
            <a:miter lim="800000"/>
            <a:headEnd/>
            <a:tailEnd/>
          </a:ln>
        </p:spPr>
        <p:txBody>
          <a:bodyPr wrap="none">
            <a:prstTxWarp prst="textNoShape">
              <a:avLst/>
            </a:prstTxWarp>
            <a:spAutoFit/>
          </a:bodyPr>
          <a:lstStyle/>
          <a:p>
            <a:r>
              <a:rPr lang="en-US">
                <a:solidFill>
                  <a:schemeClr val="bg1"/>
                </a:solidFill>
              </a:rPr>
              <a:t>D</a:t>
            </a:r>
          </a:p>
        </p:txBody>
      </p:sp>
      <p:sp>
        <p:nvSpPr>
          <p:cNvPr id="67596" name="TextBox 23"/>
          <p:cNvSpPr txBox="1">
            <a:spLocks noChangeArrowheads="1"/>
          </p:cNvSpPr>
          <p:nvPr/>
        </p:nvSpPr>
        <p:spPr bwMode="auto">
          <a:xfrm>
            <a:off x="414886" y="5257800"/>
            <a:ext cx="2613516" cy="461665"/>
          </a:xfrm>
          <a:prstGeom prst="rect">
            <a:avLst/>
          </a:prstGeom>
          <a:noFill/>
          <a:ln w="9525">
            <a:noFill/>
            <a:miter lim="800000"/>
            <a:headEnd/>
            <a:tailEnd/>
          </a:ln>
        </p:spPr>
        <p:txBody>
          <a:bodyPr wrap="none">
            <a:prstTxWarp prst="textNoShape">
              <a:avLst/>
            </a:prstTxWarp>
            <a:spAutoFit/>
          </a:bodyPr>
          <a:lstStyle/>
          <a:p>
            <a:pPr algn="ctr"/>
            <a:r>
              <a:rPr lang="en-US"/>
              <a:t>Inner/Outer Circle</a:t>
            </a:r>
          </a:p>
        </p:txBody>
      </p:sp>
      <p:sp>
        <p:nvSpPr>
          <p:cNvPr id="67597" name="TextBox 25"/>
          <p:cNvSpPr txBox="1">
            <a:spLocks noChangeArrowheads="1"/>
          </p:cNvSpPr>
          <p:nvPr/>
        </p:nvSpPr>
        <p:spPr bwMode="auto">
          <a:xfrm>
            <a:off x="3324162" y="5954713"/>
            <a:ext cx="2186115" cy="461665"/>
          </a:xfrm>
          <a:prstGeom prst="rect">
            <a:avLst/>
          </a:prstGeom>
          <a:noFill/>
          <a:ln w="9525">
            <a:noFill/>
            <a:miter lim="800000"/>
            <a:headEnd/>
            <a:tailEnd/>
          </a:ln>
        </p:spPr>
        <p:txBody>
          <a:bodyPr wrap="none">
            <a:prstTxWarp prst="textNoShape">
              <a:avLst/>
            </a:prstTxWarp>
            <a:spAutoFit/>
          </a:bodyPr>
          <a:lstStyle/>
          <a:p>
            <a:pPr algn="ctr"/>
            <a:r>
              <a:rPr lang="en-US"/>
              <a:t>Rotating Rows</a:t>
            </a:r>
          </a:p>
        </p:txBody>
      </p:sp>
      <p:sp>
        <p:nvSpPr>
          <p:cNvPr id="67598" name="TextBox 26"/>
          <p:cNvSpPr txBox="1">
            <a:spLocks noChangeArrowheads="1"/>
          </p:cNvSpPr>
          <p:nvPr/>
        </p:nvSpPr>
        <p:spPr bwMode="auto">
          <a:xfrm>
            <a:off x="6194131" y="5257800"/>
            <a:ext cx="1997662" cy="461665"/>
          </a:xfrm>
          <a:prstGeom prst="rect">
            <a:avLst/>
          </a:prstGeom>
          <a:noFill/>
          <a:ln w="9525">
            <a:noFill/>
            <a:miter lim="800000"/>
            <a:headEnd/>
            <a:tailEnd/>
          </a:ln>
        </p:spPr>
        <p:txBody>
          <a:bodyPr wrap="none">
            <a:prstTxWarp prst="textNoShape">
              <a:avLst/>
            </a:prstTxWarp>
            <a:spAutoFit/>
          </a:bodyPr>
          <a:lstStyle/>
          <a:p>
            <a:pPr algn="ctr"/>
            <a:r>
              <a:rPr lang="en-US"/>
              <a:t>Four Corners</a:t>
            </a:r>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27</a:t>
            </a:fld>
            <a:endParaRPr lang="en-US" dirty="0"/>
          </a:p>
        </p:txBody>
      </p:sp>
      <p:sp>
        <p:nvSpPr>
          <p:cNvPr id="16" name="Title 1"/>
          <p:cNvSpPr txBox="1">
            <a:spLocks/>
          </p:cNvSpPr>
          <p:nvPr/>
        </p:nvSpPr>
        <p:spPr>
          <a:xfrm>
            <a:off x="450605" y="468550"/>
            <a:ext cx="7886700" cy="1325563"/>
          </a:xfrm>
          <a:prstGeom prst="rect">
            <a:avLst/>
          </a:prstGeom>
        </p:spPr>
        <p:txBody>
          <a:bodyPr anchor="ctr">
            <a:normAutofit/>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sz="4000" i="1">
                <a:solidFill>
                  <a:schemeClr val="tx1"/>
                </a:solidFill>
              </a:rPr>
              <a:t>Working with Random Partners</a:t>
            </a:r>
            <a:endParaRPr lang="en-US">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758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759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759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759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759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759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759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75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1" grpId="0"/>
      <p:bldP spid="67592" grpId="0"/>
      <p:bldP spid="67594" grpId="0"/>
      <p:bldP spid="67595" grpId="0"/>
      <p:bldP spid="67597" grpId="0"/>
      <p:bldP spid="6759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7" descr="tn_Education00002.gif"/>
          <p:cNvPicPr>
            <a:picLocks noChangeAspect="1"/>
          </p:cNvPicPr>
          <p:nvPr/>
        </p:nvPicPr>
        <p:blipFill>
          <a:blip r:embed="rId3"/>
          <a:srcRect/>
          <a:stretch>
            <a:fillRect/>
          </a:stretch>
        </p:blipFill>
        <p:spPr bwMode="auto">
          <a:xfrm>
            <a:off x="6805963" y="2219325"/>
            <a:ext cx="933450" cy="904875"/>
          </a:xfrm>
          <a:prstGeom prst="rect">
            <a:avLst/>
          </a:prstGeom>
          <a:noFill/>
          <a:ln w="9525">
            <a:noFill/>
            <a:miter lim="800000"/>
            <a:headEnd/>
            <a:tailEnd/>
          </a:ln>
        </p:spPr>
      </p:pic>
      <p:pic>
        <p:nvPicPr>
          <p:cNvPr id="63493" name="Picture 8" descr="tn_Education00006.gif"/>
          <p:cNvPicPr>
            <a:picLocks noChangeAspect="1"/>
          </p:cNvPicPr>
          <p:nvPr/>
        </p:nvPicPr>
        <p:blipFill>
          <a:blip r:embed="rId4"/>
          <a:srcRect/>
          <a:stretch>
            <a:fillRect/>
          </a:stretch>
        </p:blipFill>
        <p:spPr bwMode="auto">
          <a:xfrm>
            <a:off x="7720363" y="2676525"/>
            <a:ext cx="923925" cy="904875"/>
          </a:xfrm>
          <a:prstGeom prst="rect">
            <a:avLst/>
          </a:prstGeom>
          <a:noFill/>
          <a:ln w="9525">
            <a:noFill/>
            <a:miter lim="800000"/>
            <a:headEnd/>
            <a:tailEnd/>
          </a:ln>
        </p:spPr>
      </p:pic>
      <p:pic>
        <p:nvPicPr>
          <p:cNvPr id="63494" name="Picture 9" descr="tn_education074.gif"/>
          <p:cNvPicPr>
            <a:picLocks noChangeAspect="1"/>
          </p:cNvPicPr>
          <p:nvPr/>
        </p:nvPicPr>
        <p:blipFill>
          <a:blip r:embed="rId5"/>
          <a:srcRect/>
          <a:stretch>
            <a:fillRect/>
          </a:stretch>
        </p:blipFill>
        <p:spPr bwMode="auto">
          <a:xfrm>
            <a:off x="5901088" y="1771650"/>
            <a:ext cx="904875" cy="904875"/>
          </a:xfrm>
          <a:prstGeom prst="rect">
            <a:avLst/>
          </a:prstGeom>
          <a:noFill/>
          <a:ln w="9525">
            <a:noFill/>
            <a:miter lim="800000"/>
            <a:headEnd/>
            <a:tailEnd/>
          </a:ln>
        </p:spPr>
      </p:pic>
      <p:sp>
        <p:nvSpPr>
          <p:cNvPr id="4" name="Title 3"/>
          <p:cNvSpPr>
            <a:spLocks noGrp="1"/>
          </p:cNvSpPr>
          <p:nvPr>
            <p:ph type="title"/>
          </p:nvPr>
        </p:nvSpPr>
        <p:spPr/>
        <p:txBody>
          <a:bodyPr/>
          <a:lstStyle/>
          <a:p>
            <a:r>
              <a:rPr lang="en-US" i="1">
                <a:solidFill>
                  <a:schemeClr val="tx1"/>
                </a:solidFill>
              </a:rPr>
              <a:t>Think — Write  — Pair — Share</a:t>
            </a:r>
            <a:endParaRPr lang="en-US">
              <a:solidFill>
                <a:schemeClr val="tx1"/>
              </a:solidFill>
            </a:endParaRPr>
          </a:p>
        </p:txBody>
      </p:sp>
      <p:sp>
        <p:nvSpPr>
          <p:cNvPr id="5" name="Content Placeholder 4"/>
          <p:cNvSpPr>
            <a:spLocks noGrp="1"/>
          </p:cNvSpPr>
          <p:nvPr>
            <p:ph idx="1"/>
          </p:nvPr>
        </p:nvSpPr>
        <p:spPr>
          <a:xfrm>
            <a:off x="734325" y="1690689"/>
            <a:ext cx="7675350" cy="4351338"/>
          </a:xfrm>
        </p:spPr>
        <p:txBody>
          <a:bodyPr>
            <a:noAutofit/>
          </a:bodyPr>
          <a:lstStyle/>
          <a:p>
            <a:pPr marL="0" indent="0">
              <a:lnSpc>
                <a:spcPct val="100000"/>
              </a:lnSpc>
              <a:spcBef>
                <a:spcPts val="600"/>
              </a:spcBef>
              <a:buNone/>
            </a:pPr>
            <a:r>
              <a:rPr lang="en-US" sz="2800">
                <a:solidFill>
                  <a:schemeClr val="tx1">
                    <a:lumMod val="95000"/>
                  </a:schemeClr>
                </a:solidFill>
              </a:rPr>
              <a:t>The teacher poses a problem </a:t>
            </a:r>
          </a:p>
          <a:p>
            <a:pPr marL="0" indent="0">
              <a:lnSpc>
                <a:spcPct val="100000"/>
              </a:lnSpc>
              <a:spcBef>
                <a:spcPts val="600"/>
              </a:spcBef>
              <a:buNone/>
            </a:pPr>
            <a:r>
              <a:rPr lang="en-US" sz="2800">
                <a:solidFill>
                  <a:schemeClr val="tx1">
                    <a:lumMod val="95000"/>
                  </a:schemeClr>
                </a:solidFill>
              </a:rPr>
              <a:t>or presents a topic.  Students </a:t>
            </a:r>
          </a:p>
          <a:p>
            <a:pPr marL="0" indent="0">
              <a:lnSpc>
                <a:spcPct val="100000"/>
              </a:lnSpc>
              <a:spcBef>
                <a:spcPts val="600"/>
              </a:spcBef>
              <a:buNone/>
            </a:pPr>
            <a:r>
              <a:rPr lang="en-US" sz="2800">
                <a:solidFill>
                  <a:schemeClr val="tx1">
                    <a:lumMod val="95000"/>
                  </a:schemeClr>
                </a:solidFill>
              </a:rPr>
              <a:t>are given time to think and may be</a:t>
            </a:r>
          </a:p>
          <a:p>
            <a:pPr marL="0" indent="0">
              <a:lnSpc>
                <a:spcPct val="100000"/>
              </a:lnSpc>
              <a:spcBef>
                <a:spcPts val="600"/>
              </a:spcBef>
              <a:buNone/>
            </a:pPr>
            <a:r>
              <a:rPr lang="en-US" sz="2800">
                <a:solidFill>
                  <a:schemeClr val="tx1">
                    <a:lumMod val="95000"/>
                  </a:schemeClr>
                </a:solidFill>
              </a:rPr>
              <a:t>asked to jot down their thoughts or asked to respond individually using</a:t>
            </a:r>
            <a:r>
              <a:rPr lang="en-US" sz="2800" i="1">
                <a:solidFill>
                  <a:schemeClr val="tx1">
                    <a:lumMod val="95000"/>
                  </a:schemeClr>
                </a:solidFill>
              </a:rPr>
              <a:t> </a:t>
            </a:r>
            <a:r>
              <a:rPr lang="en-US" sz="2800">
                <a:solidFill>
                  <a:schemeClr val="tx1">
                    <a:lumMod val="95000"/>
                  </a:schemeClr>
                </a:solidFill>
              </a:rPr>
              <a:t>tools such as </a:t>
            </a:r>
            <a:r>
              <a:rPr lang="en-US" sz="2800" i="1">
                <a:solidFill>
                  <a:schemeClr val="tx1">
                    <a:lumMod val="95000"/>
                  </a:schemeClr>
                </a:solidFill>
              </a:rPr>
              <a:t>polleverywhere</a:t>
            </a:r>
            <a:r>
              <a:rPr lang="en-US" sz="2800">
                <a:solidFill>
                  <a:schemeClr val="tx1">
                    <a:lumMod val="95000"/>
                  </a:schemeClr>
                </a:solidFill>
              </a:rPr>
              <a:t>. They then pair with another student to discuss the topic or compare responses.  Finally, they share their thoughts with the whole class.</a:t>
            </a:r>
          </a:p>
          <a:p>
            <a:endParaRPr lang="en-US" sz="2800"/>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
          <p:cNvGrpSpPr>
            <a:grpSpLocks/>
          </p:cNvGrpSpPr>
          <p:nvPr/>
        </p:nvGrpSpPr>
        <p:grpSpPr bwMode="auto">
          <a:xfrm>
            <a:off x="6134100" y="1371600"/>
            <a:ext cx="2476500" cy="2082800"/>
            <a:chOff x="6134100" y="1371600"/>
            <a:chExt cx="2476500" cy="2082800"/>
          </a:xfrm>
        </p:grpSpPr>
        <p:pic>
          <p:nvPicPr>
            <p:cNvPr id="65541" name="Picture 15" descr="coop learning images.jpg"/>
            <p:cNvPicPr>
              <a:picLocks noChangeAspect="1"/>
            </p:cNvPicPr>
            <p:nvPr/>
          </p:nvPicPr>
          <p:blipFill>
            <a:blip r:embed="rId3"/>
            <a:srcRect/>
            <a:stretch>
              <a:fillRect/>
            </a:stretch>
          </p:blipFill>
          <p:spPr bwMode="auto">
            <a:xfrm>
              <a:off x="6134100" y="1371600"/>
              <a:ext cx="2476500" cy="2082800"/>
            </a:xfrm>
            <a:prstGeom prst="rect">
              <a:avLst/>
            </a:prstGeom>
            <a:noFill/>
            <a:ln w="9525">
              <a:noFill/>
              <a:miter lim="800000"/>
              <a:headEnd/>
              <a:tailEnd/>
            </a:ln>
          </p:spPr>
        </p:pic>
        <p:pic>
          <p:nvPicPr>
            <p:cNvPr id="65542" name="Picture 16" descr="answer-girl2-color.gif"/>
            <p:cNvPicPr>
              <a:picLocks noChangeAspect="1"/>
            </p:cNvPicPr>
            <p:nvPr/>
          </p:nvPicPr>
          <p:blipFill>
            <a:blip r:embed="rId4"/>
            <a:srcRect/>
            <a:stretch>
              <a:fillRect/>
            </a:stretch>
          </p:blipFill>
          <p:spPr bwMode="auto">
            <a:xfrm>
              <a:off x="6172200" y="2667000"/>
              <a:ext cx="381000" cy="457200"/>
            </a:xfrm>
            <a:prstGeom prst="rect">
              <a:avLst/>
            </a:prstGeom>
            <a:noFill/>
            <a:ln w="9525">
              <a:noFill/>
              <a:miter lim="800000"/>
              <a:headEnd/>
              <a:tailEnd/>
            </a:ln>
          </p:spPr>
        </p:pic>
        <p:pic>
          <p:nvPicPr>
            <p:cNvPr id="65543" name="Picture 8" descr="answer-boy-color.gif"/>
            <p:cNvPicPr>
              <a:picLocks noChangeAspect="1"/>
            </p:cNvPicPr>
            <p:nvPr/>
          </p:nvPicPr>
          <p:blipFill>
            <a:blip r:embed="rId5"/>
            <a:srcRect/>
            <a:stretch>
              <a:fillRect/>
            </a:stretch>
          </p:blipFill>
          <p:spPr bwMode="auto">
            <a:xfrm>
              <a:off x="6172200" y="1676400"/>
              <a:ext cx="381000" cy="457200"/>
            </a:xfrm>
            <a:prstGeom prst="rect">
              <a:avLst/>
            </a:prstGeom>
            <a:noFill/>
            <a:ln w="9525">
              <a:noFill/>
              <a:miter lim="800000"/>
              <a:headEnd/>
              <a:tailEnd/>
            </a:ln>
          </p:spPr>
        </p:pic>
        <p:pic>
          <p:nvPicPr>
            <p:cNvPr id="65544" name="Picture 10" descr="answer-girl2-color.gif"/>
            <p:cNvPicPr>
              <a:picLocks noChangeAspect="1"/>
            </p:cNvPicPr>
            <p:nvPr/>
          </p:nvPicPr>
          <p:blipFill>
            <a:blip r:embed="rId4"/>
            <a:srcRect/>
            <a:stretch>
              <a:fillRect/>
            </a:stretch>
          </p:blipFill>
          <p:spPr bwMode="auto">
            <a:xfrm>
              <a:off x="8229600" y="1676400"/>
              <a:ext cx="381000" cy="457200"/>
            </a:xfrm>
            <a:prstGeom prst="rect">
              <a:avLst/>
            </a:prstGeom>
            <a:noFill/>
            <a:ln w="9525">
              <a:noFill/>
              <a:miter lim="800000"/>
              <a:headEnd/>
              <a:tailEnd/>
            </a:ln>
          </p:spPr>
        </p:pic>
        <p:pic>
          <p:nvPicPr>
            <p:cNvPr id="65545" name="Picture 17" descr="answer-boy-color.gif"/>
            <p:cNvPicPr>
              <a:picLocks noChangeAspect="1"/>
            </p:cNvPicPr>
            <p:nvPr/>
          </p:nvPicPr>
          <p:blipFill>
            <a:blip r:embed="rId5"/>
            <a:srcRect/>
            <a:stretch>
              <a:fillRect/>
            </a:stretch>
          </p:blipFill>
          <p:spPr bwMode="auto">
            <a:xfrm>
              <a:off x="8229600" y="2667000"/>
              <a:ext cx="381000" cy="457200"/>
            </a:xfrm>
            <a:prstGeom prst="rect">
              <a:avLst/>
            </a:prstGeom>
            <a:noFill/>
            <a:ln w="9525">
              <a:noFill/>
              <a:miter lim="800000"/>
              <a:headEnd/>
              <a:tailEnd/>
            </a:ln>
          </p:spPr>
        </p:pic>
      </p:grpSp>
      <p:sp>
        <p:nvSpPr>
          <p:cNvPr id="5" name="Title 4"/>
          <p:cNvSpPr>
            <a:spLocks noGrp="1"/>
          </p:cNvSpPr>
          <p:nvPr>
            <p:ph type="title"/>
          </p:nvPr>
        </p:nvSpPr>
        <p:spPr/>
        <p:txBody>
          <a:bodyPr/>
          <a:lstStyle/>
          <a:p>
            <a:r>
              <a:rPr lang="en-US" i="1">
                <a:solidFill>
                  <a:schemeClr val="accent3">
                    <a:lumMod val="40000"/>
                    <a:lumOff val="60000"/>
                  </a:schemeClr>
                </a:solidFill>
              </a:rPr>
              <a:t>Numbered Heads Together</a:t>
            </a:r>
            <a:endParaRPr lang="en-US">
              <a:solidFill>
                <a:schemeClr val="accent3">
                  <a:lumMod val="40000"/>
                  <a:lumOff val="60000"/>
                </a:schemeClr>
              </a:solidFill>
            </a:endParaRPr>
          </a:p>
        </p:txBody>
      </p:sp>
      <p:sp>
        <p:nvSpPr>
          <p:cNvPr id="6" name="Content Placeholder 5"/>
          <p:cNvSpPr>
            <a:spLocks noGrp="1"/>
          </p:cNvSpPr>
          <p:nvPr>
            <p:ph idx="1"/>
          </p:nvPr>
        </p:nvSpPr>
        <p:spPr/>
        <p:txBody>
          <a:bodyPr>
            <a:normAutofit lnSpcReduction="10000"/>
          </a:bodyPr>
          <a:lstStyle/>
          <a:p>
            <a:pPr marL="0" indent="0">
              <a:lnSpc>
                <a:spcPct val="150000"/>
              </a:lnSpc>
              <a:spcBef>
                <a:spcPts val="0"/>
              </a:spcBef>
              <a:buNone/>
            </a:pPr>
            <a:r>
              <a:rPr lang="en-US">
                <a:solidFill>
                  <a:schemeClr val="tx1">
                    <a:lumMod val="95000"/>
                  </a:schemeClr>
                </a:solidFill>
              </a:rPr>
              <a:t>Directions:  Students assemble into </a:t>
            </a:r>
          </a:p>
          <a:p>
            <a:pPr marL="0" indent="0">
              <a:lnSpc>
                <a:spcPct val="150000"/>
              </a:lnSpc>
              <a:spcBef>
                <a:spcPts val="0"/>
              </a:spcBef>
              <a:buNone/>
            </a:pPr>
            <a:r>
              <a:rPr lang="en-US">
                <a:solidFill>
                  <a:schemeClr val="tx1">
                    <a:lumMod val="95000"/>
                  </a:schemeClr>
                </a:solidFill>
              </a:rPr>
              <a:t>groups and number off.  The teacher </a:t>
            </a:r>
          </a:p>
          <a:p>
            <a:pPr marL="0" indent="0">
              <a:lnSpc>
                <a:spcPct val="150000"/>
              </a:lnSpc>
              <a:spcBef>
                <a:spcPts val="0"/>
              </a:spcBef>
              <a:buNone/>
            </a:pPr>
            <a:r>
              <a:rPr lang="en-US">
                <a:solidFill>
                  <a:schemeClr val="tx1">
                    <a:lumMod val="95000"/>
                  </a:schemeClr>
                </a:solidFill>
              </a:rPr>
              <a:t>asks a question and tells the groups to </a:t>
            </a:r>
          </a:p>
          <a:p>
            <a:pPr marL="0" indent="0">
              <a:lnSpc>
                <a:spcPct val="150000"/>
              </a:lnSpc>
              <a:spcBef>
                <a:spcPts val="0"/>
              </a:spcBef>
              <a:buNone/>
            </a:pPr>
            <a:r>
              <a:rPr lang="en-US">
                <a:solidFill>
                  <a:schemeClr val="tx1">
                    <a:lumMod val="95000"/>
                  </a:schemeClr>
                </a:solidFill>
              </a:rPr>
              <a:t>put their heads together to discuss it.  The teacher calls a number and selects a group.  The student with that number in that group answers.  The teacher asks the students of the same number from the other groups if they agree with the response or asks them to elaborate on the response.</a:t>
            </a:r>
          </a:p>
          <a:p>
            <a:pPr marL="0" indent="0">
              <a:lnSpc>
                <a:spcPct val="150000"/>
              </a:lnSpc>
              <a:spcBef>
                <a:spcPts val="0"/>
              </a:spcBef>
              <a:buNone/>
            </a:pPr>
            <a:endParaRPr lang="en-US"/>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29</a:t>
            </a:fld>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lterrillhamden.wikispaces.com</a:t>
            </a:r>
            <a:endParaRPr lang="en-US" dirty="0"/>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3</a:t>
            </a:fld>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19363" y="1470545"/>
            <a:ext cx="7055150" cy="5105951"/>
          </a:xfrm>
        </p:spPr>
      </p:pic>
    </p:spTree>
    <p:extLst>
      <p:ext uri="{BB962C8B-B14F-4D97-AF65-F5344CB8AC3E}">
        <p14:creationId xmlns:p14="http://schemas.microsoft.com/office/powerpoint/2010/main" val="9534334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p:txBody>
          <a:bodyPr>
            <a:normAutofit/>
          </a:bodyPr>
          <a:lstStyle/>
          <a:p>
            <a:r>
              <a:rPr lang="en-US">
                <a:solidFill>
                  <a:schemeClr val="accent3">
                    <a:lumMod val="40000"/>
                    <a:lumOff val="60000"/>
                  </a:schemeClr>
                </a:solidFill>
              </a:rPr>
              <a:t>Teach Circumlocution    </a:t>
            </a:r>
            <a:br>
              <a:rPr lang="en-US">
                <a:solidFill>
                  <a:schemeClr val="accent3">
                    <a:lumMod val="40000"/>
                    <a:lumOff val="60000"/>
                  </a:schemeClr>
                </a:solidFill>
              </a:rPr>
            </a:br>
            <a:r>
              <a:rPr lang="en-US" sz="3556" i="1">
                <a:solidFill>
                  <a:schemeClr val="tx1"/>
                </a:solidFill>
                <a:ea typeface="ＭＳ Ｐゴシック" pitchFamily="-101" charset="-128"/>
                <a:cs typeface="ＭＳ Ｐゴシック" pitchFamily="-101" charset="-128"/>
              </a:rPr>
              <a:t>What’s different?</a:t>
            </a:r>
          </a:p>
        </p:txBody>
      </p:sp>
      <p:sp>
        <p:nvSpPr>
          <p:cNvPr id="7" name="Footer Placeholder 6"/>
          <p:cNvSpPr>
            <a:spLocks noGrp="1"/>
          </p:cNvSpPr>
          <p:nvPr>
            <p:ph type="ftr" sz="quarter" idx="11"/>
          </p:nvPr>
        </p:nvSpPr>
        <p:spPr/>
        <p:txBody>
          <a:bodyPr/>
          <a:lstStyle/>
          <a:p>
            <a:r>
              <a:rPr lang="en-US"/>
              <a:t>Laura Terrill</a:t>
            </a:r>
          </a:p>
        </p:txBody>
      </p:sp>
      <p:pic>
        <p:nvPicPr>
          <p:cNvPr id="139268" name="Picture 6" descr="CCI00000.jpg"/>
          <p:cNvPicPr>
            <a:picLocks noChangeAspect="1"/>
          </p:cNvPicPr>
          <p:nvPr/>
        </p:nvPicPr>
        <p:blipFill>
          <a:blip r:embed="rId3"/>
          <a:srcRect/>
          <a:stretch>
            <a:fillRect/>
          </a:stretch>
        </p:blipFill>
        <p:spPr bwMode="auto">
          <a:xfrm>
            <a:off x="990600" y="1905000"/>
            <a:ext cx="3392488" cy="4572000"/>
          </a:xfrm>
          <a:prstGeom prst="rect">
            <a:avLst/>
          </a:prstGeom>
          <a:noFill/>
          <a:ln w="9525">
            <a:noFill/>
            <a:miter lim="800000"/>
            <a:headEnd/>
            <a:tailEnd/>
          </a:ln>
        </p:spPr>
      </p:pic>
      <p:pic>
        <p:nvPicPr>
          <p:cNvPr id="118790" name="Picture 7" descr="CCI00000_2.jpg"/>
          <p:cNvPicPr>
            <a:picLocks noChangeAspect="1"/>
          </p:cNvPicPr>
          <p:nvPr/>
        </p:nvPicPr>
        <p:blipFill>
          <a:blip r:embed="rId4"/>
          <a:srcRect/>
          <a:stretch>
            <a:fillRect/>
          </a:stretch>
        </p:blipFill>
        <p:spPr bwMode="auto">
          <a:xfrm>
            <a:off x="4953000" y="1905000"/>
            <a:ext cx="3357563" cy="4572000"/>
          </a:xfrm>
          <a:prstGeom prst="rect">
            <a:avLst/>
          </a:prstGeom>
          <a:noFill/>
          <a:ln w="9525">
            <a:noFill/>
            <a:miter lim="800000"/>
            <a:headEnd/>
            <a:tailEnd/>
          </a:ln>
        </p:spPr>
      </p:pic>
      <p:sp>
        <p:nvSpPr>
          <p:cNvPr id="6" name="Slide Number Placeholder 5"/>
          <p:cNvSpPr>
            <a:spLocks noGrp="1"/>
          </p:cNvSpPr>
          <p:nvPr>
            <p:ph type="sldNum" sz="quarter" idx="12"/>
          </p:nvPr>
        </p:nvSpPr>
        <p:spPr/>
        <p:txBody>
          <a:bodyPr>
            <a:normAutofit/>
          </a:bodyPr>
          <a:lstStyle/>
          <a:p>
            <a:fld id="{74C2F60E-34D8-DD42-93FD-7BD7AE432328}" type="slidenum">
              <a:rPr lang="en-US"/>
              <a:pPr/>
              <a:t>30</a:t>
            </a:fld>
            <a:endParaRPr lang="en-US"/>
          </a:p>
        </p:txBody>
      </p:sp>
    </p:spTree>
    <p:extLst>
      <p:ext uri="{BB962C8B-B14F-4D97-AF65-F5344CB8AC3E}">
        <p14:creationId xmlns:p14="http://schemas.microsoft.com/office/powerpoint/2010/main" val="1410727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879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solidFill>
                  <a:schemeClr val="tx1"/>
                </a:solidFill>
              </a:rPr>
              <a:t>Ask questions</a:t>
            </a:r>
          </a:p>
        </p:txBody>
      </p:sp>
      <p:sp>
        <p:nvSpPr>
          <p:cNvPr id="2" name="Footer Placeholder 1"/>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31</a:t>
            </a:fld>
            <a:endParaRPr lang="en-US"/>
          </a:p>
        </p:txBody>
      </p:sp>
      <p:pic>
        <p:nvPicPr>
          <p:cNvPr id="7" name="Picture 6" descr="askquestions.jpg"/>
          <p:cNvPicPr>
            <a:picLocks noChangeAspect="1"/>
          </p:cNvPicPr>
          <p:nvPr/>
        </p:nvPicPr>
        <p:blipFill>
          <a:blip r:embed="rId2"/>
          <a:srcRect/>
          <a:stretch>
            <a:fillRect/>
          </a:stretch>
        </p:blipFill>
        <p:spPr bwMode="auto">
          <a:xfrm>
            <a:off x="1524000" y="1854200"/>
            <a:ext cx="6096000" cy="3905250"/>
          </a:xfrm>
          <a:prstGeom prst="rect">
            <a:avLst/>
          </a:prstGeom>
          <a:noFill/>
          <a:ln w="9525">
            <a:noFill/>
            <a:miter lim="800000"/>
            <a:headEnd/>
            <a:tailEnd/>
          </a:ln>
        </p:spPr>
      </p:pic>
    </p:spTree>
    <p:extLst>
      <p:ext uri="{BB962C8B-B14F-4D97-AF65-F5344CB8AC3E}">
        <p14:creationId xmlns:p14="http://schemas.microsoft.com/office/powerpoint/2010/main" val="79401439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solidFill>
                  <a:schemeClr val="tx1"/>
                </a:solidFill>
              </a:rPr>
              <a:t>Ask Questions</a:t>
            </a:r>
          </a:p>
        </p:txBody>
      </p:sp>
      <p:sp>
        <p:nvSpPr>
          <p:cNvPr id="3" name="Footer Placeholder 2"/>
          <p:cNvSpPr>
            <a:spLocks noGrp="1"/>
          </p:cNvSpPr>
          <p:nvPr>
            <p:ph type="ftr" sz="quarter" idx="11"/>
          </p:nvPr>
        </p:nvSpPr>
        <p:spPr/>
        <p:txBody>
          <a:bodyPr/>
          <a:lstStyle/>
          <a:p>
            <a:r>
              <a:rPr lang="en-US"/>
              <a:t>Laura Terrill</a:t>
            </a:r>
          </a:p>
        </p:txBody>
      </p:sp>
      <p:sp>
        <p:nvSpPr>
          <p:cNvPr id="5" name="TextBox 4"/>
          <p:cNvSpPr txBox="1"/>
          <p:nvPr/>
        </p:nvSpPr>
        <p:spPr>
          <a:xfrm>
            <a:off x="4946650" y="4786691"/>
            <a:ext cx="3340101" cy="1569660"/>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marL="182880" indent="-182880">
              <a:buFont typeface="Arial"/>
              <a:buChar char="•"/>
            </a:pPr>
            <a:r>
              <a:rPr lang="en-US" sz="2400"/>
              <a:t>In the text “right there” </a:t>
            </a:r>
            <a:r>
              <a:rPr lang="en-US" sz="2400">
                <a:solidFill>
                  <a:srgbClr val="FF0000"/>
                </a:solidFill>
              </a:rPr>
              <a:t>(text explicit)</a:t>
            </a:r>
          </a:p>
          <a:p>
            <a:pPr marL="182880" indent="-182880">
              <a:buFont typeface="Arial"/>
              <a:buChar char="•"/>
            </a:pPr>
            <a:r>
              <a:rPr lang="en-US" sz="2400"/>
              <a:t>In my head “think and search” </a:t>
            </a:r>
            <a:r>
              <a:rPr lang="en-US" sz="2400">
                <a:solidFill>
                  <a:srgbClr val="FF0000"/>
                </a:solidFill>
              </a:rPr>
              <a:t>(text implicit)</a:t>
            </a:r>
          </a:p>
        </p:txBody>
      </p:sp>
      <p:sp>
        <p:nvSpPr>
          <p:cNvPr id="6" name="TextBox 5"/>
          <p:cNvSpPr txBox="1"/>
          <p:nvPr/>
        </p:nvSpPr>
        <p:spPr>
          <a:xfrm>
            <a:off x="1035265" y="2108200"/>
            <a:ext cx="2635035" cy="3416320"/>
          </a:xfrm>
          <a:prstGeom prst="rect">
            <a:avLst/>
          </a:prstGeom>
          <a:noFill/>
        </p:spPr>
        <p:txBody>
          <a:bodyPr wrap="square" rtlCol="0">
            <a:spAutoFit/>
          </a:bodyPr>
          <a:lstStyle/>
          <a:p>
            <a:pPr indent="-182880">
              <a:buFont typeface="Arial"/>
              <a:buChar char="•"/>
            </a:pPr>
            <a:r>
              <a:rPr lang="en-US" sz="2400"/>
              <a:t>Who? 			</a:t>
            </a:r>
          </a:p>
          <a:p>
            <a:pPr indent="-182880">
              <a:buFont typeface="Arial"/>
              <a:buChar char="•"/>
            </a:pPr>
            <a:r>
              <a:rPr lang="en-US" sz="2400"/>
              <a:t>What? </a:t>
            </a:r>
          </a:p>
          <a:p>
            <a:pPr indent="-182880">
              <a:buFont typeface="Arial"/>
              <a:buChar char="•"/>
            </a:pPr>
            <a:r>
              <a:rPr lang="en-US" sz="2400"/>
              <a:t>When?   </a:t>
            </a:r>
          </a:p>
          <a:p>
            <a:pPr indent="-182880">
              <a:buFont typeface="Arial"/>
              <a:buChar char="•"/>
            </a:pPr>
            <a:r>
              <a:rPr lang="en-US" sz="2400"/>
              <a:t>Where? 		</a:t>
            </a:r>
          </a:p>
          <a:p>
            <a:pPr indent="-182880">
              <a:buFont typeface="Arial"/>
              <a:buChar char="•"/>
            </a:pPr>
            <a:r>
              <a:rPr lang="en-US" sz="2400"/>
              <a:t>Why?			</a:t>
            </a:r>
          </a:p>
          <a:p>
            <a:pPr indent="-182880">
              <a:buFont typeface="Arial"/>
              <a:buChar char="•"/>
            </a:pPr>
            <a:r>
              <a:rPr lang="en-US" sz="2400"/>
              <a:t>Which would?</a:t>
            </a:r>
          </a:p>
          <a:p>
            <a:pPr indent="-182880">
              <a:buFont typeface="Arial"/>
              <a:buChar char="•"/>
            </a:pPr>
            <a:r>
              <a:rPr lang="en-US" sz="2400"/>
              <a:t>If….then?		</a:t>
            </a:r>
          </a:p>
          <a:p>
            <a:pPr indent="-182880">
              <a:buFont typeface="Arial"/>
              <a:buChar char="•"/>
            </a:pPr>
            <a:r>
              <a:rPr lang="en-US" sz="2400"/>
              <a:t>Who can?		</a:t>
            </a:r>
          </a:p>
          <a:p>
            <a:pPr indent="-182880">
              <a:buFont typeface="Arial"/>
              <a:buChar char="•"/>
            </a:pPr>
            <a:r>
              <a:rPr lang="en-US" sz="2400"/>
              <a:t>How did?</a:t>
            </a:r>
          </a:p>
        </p:txBody>
      </p:sp>
      <p:sp>
        <p:nvSpPr>
          <p:cNvPr id="7" name="Down Arrow 6"/>
          <p:cNvSpPr/>
          <p:nvPr/>
        </p:nvSpPr>
        <p:spPr>
          <a:xfrm>
            <a:off x="348234" y="2108200"/>
            <a:ext cx="484632" cy="330200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32</a:t>
            </a:fld>
            <a:endParaRPr lang="en-US"/>
          </a:p>
        </p:txBody>
      </p:sp>
      <p:pic>
        <p:nvPicPr>
          <p:cNvPr id="9" name="Content Placeholder 4" descr="PC007479.jpg"/>
          <p:cNvPicPr>
            <a:picLocks noChangeAspect="1"/>
          </p:cNvPicPr>
          <p:nvPr/>
        </p:nvPicPr>
        <p:blipFill>
          <a:blip r:embed="rId2"/>
          <a:srcRect l="-10499" r="-10499"/>
          <a:stretch>
            <a:fillRect/>
          </a:stretch>
        </p:blipFill>
        <p:spPr>
          <a:xfrm>
            <a:off x="3189504" y="1631316"/>
            <a:ext cx="5000037" cy="2834640"/>
          </a:xfrm>
          <a:prstGeom prst="rect">
            <a:avLst/>
          </a:prstGeom>
        </p:spPr>
      </p:pic>
    </p:spTree>
    <p:extLst>
      <p:ext uri="{BB962C8B-B14F-4D97-AF65-F5344CB8AC3E}">
        <p14:creationId xmlns:p14="http://schemas.microsoft.com/office/powerpoint/2010/main" val="53657111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a:spLocks noGrp="1" noChangeArrowheads="1"/>
          </p:cNvSpPr>
          <p:nvPr>
            <p:ph type="title"/>
          </p:nvPr>
        </p:nvSpPr>
        <p:spPr/>
        <p:txBody>
          <a:bodyPr/>
          <a:lstStyle/>
          <a:p>
            <a:r>
              <a:rPr lang="en-US"/>
              <a:t>“Force” Elaboration</a:t>
            </a:r>
          </a:p>
        </p:txBody>
      </p:sp>
      <p:sp>
        <p:nvSpPr>
          <p:cNvPr id="5" name="Content Placeholder 4"/>
          <p:cNvSpPr>
            <a:spLocks noGrp="1"/>
          </p:cNvSpPr>
          <p:nvPr>
            <p:ph idx="1"/>
          </p:nvPr>
        </p:nvSpPr>
        <p:spPr>
          <a:xfrm>
            <a:off x="3496541" y="2258537"/>
            <a:ext cx="2461920" cy="4270375"/>
          </a:xfrm>
        </p:spPr>
        <p:txBody>
          <a:bodyPr>
            <a:normAutofit/>
          </a:bodyPr>
          <a:lstStyle/>
          <a:p>
            <a:pPr marL="0" lvl="0" indent="0" defTabSz="914400">
              <a:spcBef>
                <a:spcPts val="0"/>
              </a:spcBef>
              <a:spcAft>
                <a:spcPts val="600"/>
              </a:spcAft>
              <a:buClr>
                <a:schemeClr val="accent3"/>
              </a:buClr>
              <a:buNone/>
              <a:defRPr/>
            </a:pPr>
            <a:endParaRPr lang="en-US" sz="2800" b="1">
              <a:solidFill>
                <a:schemeClr val="tx2"/>
              </a:solidFill>
            </a:endParaRPr>
          </a:p>
          <a:p>
            <a:pPr marL="457200" lvl="0" indent="-457200" defTabSz="914400">
              <a:spcBef>
                <a:spcPts val="0"/>
              </a:spcBef>
              <a:spcAft>
                <a:spcPts val="600"/>
              </a:spcAft>
              <a:buClr>
                <a:schemeClr val="tx1"/>
              </a:buClr>
              <a:buAutoNum type="arabicPeriod"/>
              <a:defRPr/>
            </a:pPr>
            <a:r>
              <a:rPr lang="en-US" sz="2800"/>
              <a:t>but</a:t>
            </a:r>
          </a:p>
          <a:p>
            <a:pPr marL="457200" lvl="0" indent="-457200" defTabSz="914400">
              <a:spcBef>
                <a:spcPts val="0"/>
              </a:spcBef>
              <a:spcAft>
                <a:spcPts val="600"/>
              </a:spcAft>
              <a:buClr>
                <a:schemeClr val="tx1"/>
              </a:buClr>
              <a:buAutoNum type="arabicPeriod"/>
              <a:defRPr/>
            </a:pPr>
            <a:r>
              <a:rPr lang="en-US" sz="2800"/>
              <a:t>not</a:t>
            </a:r>
          </a:p>
          <a:p>
            <a:pPr marL="457200" lvl="0" indent="-457200" defTabSz="914400">
              <a:spcBef>
                <a:spcPts val="0"/>
              </a:spcBef>
              <a:spcAft>
                <a:spcPts val="600"/>
              </a:spcAft>
              <a:buClr>
                <a:schemeClr val="tx1"/>
              </a:buClr>
              <a:buAutoNum type="arabicPeriod"/>
              <a:defRPr/>
            </a:pPr>
            <a:r>
              <a:rPr lang="en-US" sz="2800"/>
              <a:t>never</a:t>
            </a:r>
          </a:p>
          <a:p>
            <a:pPr marL="457200" lvl="0" indent="-457200" defTabSz="914400">
              <a:spcBef>
                <a:spcPts val="0"/>
              </a:spcBef>
              <a:spcAft>
                <a:spcPts val="600"/>
              </a:spcAft>
              <a:buClr>
                <a:schemeClr val="tx1"/>
              </a:buClr>
              <a:buAutoNum type="arabicPeriod"/>
              <a:defRPr/>
            </a:pPr>
            <a:r>
              <a:rPr lang="en-US" sz="2800"/>
              <a:t>and</a:t>
            </a:r>
          </a:p>
          <a:p>
            <a:pPr marL="457200" lvl="0" indent="-457200" defTabSz="914400">
              <a:spcBef>
                <a:spcPts val="0"/>
              </a:spcBef>
              <a:spcAft>
                <a:spcPts val="600"/>
              </a:spcAft>
              <a:buClr>
                <a:schemeClr val="tx1"/>
              </a:buClr>
              <a:buAutoNum type="arabicPeriod"/>
              <a:defRPr/>
            </a:pPr>
            <a:r>
              <a:rPr lang="en-US" sz="2800"/>
              <a:t>because</a:t>
            </a:r>
          </a:p>
          <a:p>
            <a:pPr marL="457200" lvl="0" indent="-457200" defTabSz="914400">
              <a:spcBef>
                <a:spcPts val="0"/>
              </a:spcBef>
              <a:spcAft>
                <a:spcPts val="600"/>
              </a:spcAft>
              <a:buClr>
                <a:schemeClr val="tx1"/>
              </a:buClr>
              <a:buAutoNum type="arabicPeriod"/>
              <a:defRPr/>
            </a:pPr>
            <a:r>
              <a:rPr lang="en-US" sz="2800"/>
              <a:t>then</a:t>
            </a:r>
          </a:p>
          <a:p>
            <a:pPr marL="457200" lvl="0" indent="-457200" defTabSz="914400">
              <a:spcBef>
                <a:spcPts val="0"/>
              </a:spcBef>
              <a:spcAft>
                <a:spcPts val="600"/>
              </a:spcAft>
              <a:buClr>
                <a:schemeClr val="tx1"/>
              </a:buClr>
              <a:buAutoNum type="arabicPeriod"/>
              <a:defRPr/>
            </a:pPr>
            <a:r>
              <a:rPr lang="en-US" sz="2800"/>
              <a:t>always</a:t>
            </a:r>
          </a:p>
        </p:txBody>
      </p:sp>
      <p:sp>
        <p:nvSpPr>
          <p:cNvPr id="8" name="Footer Placeholder 7"/>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33</a:t>
            </a:fld>
            <a:endParaRPr lang="en-US"/>
          </a:p>
        </p:txBody>
      </p:sp>
      <p:sp>
        <p:nvSpPr>
          <p:cNvPr id="7" name="Rectangle 2"/>
          <p:cNvSpPr txBox="1">
            <a:spLocks noChangeArrowheads="1"/>
          </p:cNvSpPr>
          <p:nvPr/>
        </p:nvSpPr>
        <p:spPr>
          <a:xfrm>
            <a:off x="533400" y="1516698"/>
            <a:ext cx="8305800" cy="914400"/>
          </a:xfrm>
          <a:prstGeom prst="rect">
            <a:avLst/>
          </a:prstGeom>
        </p:spPr>
        <p:txBody>
          <a:bodyPr anchor="ctr">
            <a:normAutofit fontScale="97500"/>
          </a:bodyPr>
          <a:lstStyle/>
          <a:p>
            <a:pPr algn="ctr" eaLnBrk="1" fontAlgn="auto" hangingPunct="1">
              <a:spcAft>
                <a:spcPts val="0"/>
              </a:spcAft>
              <a:defRPr/>
            </a:pPr>
            <a:r>
              <a:rPr lang="en-US" sz="2400">
                <a:latin typeface="+mj-lt"/>
                <a:ea typeface="+mj-ea"/>
                <a:cs typeface="+mj-cs"/>
              </a:rPr>
              <a:t>Create a sentence that combines the ideas in both images.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5682" y="3001169"/>
            <a:ext cx="2900363" cy="192024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7130" y="3092609"/>
            <a:ext cx="2864735" cy="1737360"/>
          </a:xfrm>
          <a:prstGeom prst="rect">
            <a:avLst/>
          </a:prstGeom>
        </p:spPr>
      </p:pic>
    </p:spTree>
    <p:extLst>
      <p:ext uri="{BB962C8B-B14F-4D97-AF65-F5344CB8AC3E}">
        <p14:creationId xmlns:p14="http://schemas.microsoft.com/office/powerpoint/2010/main" val="22750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a:xfrm>
            <a:off x="628650" y="339115"/>
            <a:ext cx="7886700" cy="1325563"/>
          </a:xfrm>
        </p:spPr>
        <p:txBody>
          <a:bodyPr>
            <a:normAutofit/>
          </a:bodyPr>
          <a:lstStyle/>
          <a:p>
            <a:pPr>
              <a:defRPr/>
            </a:pPr>
            <a:r>
              <a:rPr lang="en-US">
                <a:solidFill>
                  <a:schemeClr val="tx1"/>
                </a:solidFill>
              </a:rPr>
              <a:t>“Force” Elaboration</a:t>
            </a:r>
            <a:endParaRPr lang="en-US">
              <a:solidFill>
                <a:schemeClr val="tx1"/>
              </a:solidFill>
              <a:latin typeface="Palatino" charset="0"/>
            </a:endParaRPr>
          </a:p>
        </p:txBody>
      </p:sp>
      <p:sp>
        <p:nvSpPr>
          <p:cNvPr id="3" name="Content Placeholder 2"/>
          <p:cNvSpPr>
            <a:spLocks noGrp="1"/>
          </p:cNvSpPr>
          <p:nvPr>
            <p:ph idx="1"/>
          </p:nvPr>
        </p:nvSpPr>
        <p:spPr>
          <a:xfrm>
            <a:off x="840000" y="1825625"/>
            <a:ext cx="4944980" cy="3470986"/>
          </a:xfrm>
        </p:spPr>
        <p:txBody>
          <a:bodyPr>
            <a:normAutofit/>
          </a:bodyPr>
          <a:lstStyle/>
          <a:p>
            <a:pPr marL="0" indent="0">
              <a:buNone/>
            </a:pPr>
            <a:r>
              <a:rPr lang="en-US" sz="2800">
                <a:solidFill>
                  <a:schemeClr val="tx1">
                    <a:lumMod val="95000"/>
                  </a:schemeClr>
                </a:solidFill>
              </a:rPr>
              <a:t>1.	I wanted to...</a:t>
            </a:r>
          </a:p>
          <a:p>
            <a:pPr marL="0" indent="0">
              <a:buNone/>
            </a:pPr>
            <a:r>
              <a:rPr lang="en-US" sz="2800">
                <a:solidFill>
                  <a:schemeClr val="tx1">
                    <a:lumMod val="95000"/>
                  </a:schemeClr>
                </a:solidFill>
              </a:rPr>
              <a:t>2.	I felt bad when...</a:t>
            </a:r>
          </a:p>
          <a:p>
            <a:pPr marL="0" indent="0">
              <a:buNone/>
            </a:pPr>
            <a:r>
              <a:rPr lang="en-US" sz="2800">
                <a:solidFill>
                  <a:schemeClr val="tx1">
                    <a:lumMod val="95000"/>
                  </a:schemeClr>
                </a:solidFill>
              </a:rPr>
              <a:t>3.	I would have..., but...</a:t>
            </a:r>
          </a:p>
          <a:p>
            <a:pPr marL="0" indent="0">
              <a:buNone/>
            </a:pPr>
            <a:r>
              <a:rPr lang="en-US" sz="2800">
                <a:solidFill>
                  <a:schemeClr val="tx1">
                    <a:lumMod val="95000"/>
                  </a:schemeClr>
                </a:solidFill>
              </a:rPr>
              <a:t>4.	I was glad that...</a:t>
            </a:r>
          </a:p>
          <a:p>
            <a:pPr marL="0" indent="0">
              <a:buNone/>
            </a:pPr>
            <a:r>
              <a:rPr lang="en-US" sz="2800">
                <a:solidFill>
                  <a:schemeClr val="tx1">
                    <a:lumMod val="95000"/>
                  </a:schemeClr>
                </a:solidFill>
              </a:rPr>
              <a:t>5.	My parents insisted...</a:t>
            </a:r>
          </a:p>
          <a:p>
            <a:pPr marL="0" indent="0">
              <a:buNone/>
            </a:pPr>
            <a:r>
              <a:rPr lang="en-US" sz="2800">
                <a:solidFill>
                  <a:schemeClr val="tx1">
                    <a:lumMod val="95000"/>
                  </a:schemeClr>
                </a:solidFill>
              </a:rPr>
              <a:t>6.	I was annoyed...</a:t>
            </a:r>
          </a:p>
          <a:p>
            <a:pPr marL="0" indent="0">
              <a:buNone/>
            </a:pPr>
            <a:r>
              <a:rPr lang="en-US" sz="2800">
                <a:solidFill>
                  <a:schemeClr val="tx1">
                    <a:lumMod val="95000"/>
                  </a:schemeClr>
                </a:solidFill>
              </a:rPr>
              <a:t>7.	I didn’t get to...</a:t>
            </a:r>
          </a:p>
          <a:p>
            <a:endParaRPr lang="en-US" sz="2800"/>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34</a:t>
            </a:fld>
            <a:endParaRPr lang="en-US"/>
          </a:p>
        </p:txBody>
      </p:sp>
      <p:pic>
        <p:nvPicPr>
          <p:cNvPr id="312325" name="Picture 5"/>
          <p:cNvPicPr>
            <a:picLocks noChangeAspect="1" noChangeArrowheads="1"/>
          </p:cNvPicPr>
          <p:nvPr/>
        </p:nvPicPr>
        <p:blipFill>
          <a:blip r:embed="rId3">
            <a:duotone>
              <a:schemeClr val="accent3">
                <a:shade val="45000"/>
                <a:satMod val="135000"/>
              </a:schemeClr>
              <a:prstClr val="white"/>
            </a:duotone>
          </a:blip>
          <a:srcRect/>
          <a:stretch>
            <a:fillRect/>
          </a:stretch>
        </p:blipFill>
        <p:spPr bwMode="auto">
          <a:xfrm>
            <a:off x="6891739" y="2387821"/>
            <a:ext cx="1189822" cy="2346593"/>
          </a:xfrm>
          <a:prstGeom prst="rect">
            <a:avLst/>
          </a:prstGeom>
          <a:noFill/>
          <a:ln w="9525">
            <a:solidFill>
              <a:schemeClr val="accent4">
                <a:lumMod val="20000"/>
                <a:lumOff val="80000"/>
              </a:schemeClr>
            </a:solidFill>
            <a:miter lim="800000"/>
            <a:headEnd/>
            <a:tailEnd/>
          </a:ln>
        </p:spPr>
      </p:pic>
      <p:sp>
        <p:nvSpPr>
          <p:cNvPr id="312326" name="TextBox 5"/>
          <p:cNvSpPr txBox="1">
            <a:spLocks noChangeArrowheads="1"/>
          </p:cNvSpPr>
          <p:nvPr/>
        </p:nvSpPr>
        <p:spPr bwMode="auto">
          <a:xfrm>
            <a:off x="1752600" y="5457558"/>
            <a:ext cx="5908990" cy="830997"/>
          </a:xfrm>
          <a:prstGeom prst="rect">
            <a:avLst/>
          </a:prstGeom>
          <a:solidFill>
            <a:schemeClr val="accent4">
              <a:lumMod val="20000"/>
              <a:lumOff val="80000"/>
            </a:schemeClr>
          </a:solidFill>
          <a:ln w="9525">
            <a:noFill/>
            <a:miter lim="800000"/>
            <a:headEnd/>
            <a:tailEnd/>
          </a:ln>
        </p:spPr>
        <p:txBody>
          <a:bodyPr wrap="none">
            <a:prstTxWarp prst="textNoShape">
              <a:avLst/>
            </a:prstTxWarp>
            <a:spAutoFit/>
          </a:bodyPr>
          <a:lstStyle/>
          <a:p>
            <a:pPr algn="ctr"/>
            <a:r>
              <a:rPr lang="en-US" sz="2400">
                <a:solidFill>
                  <a:schemeClr val="bg1"/>
                </a:solidFill>
              </a:rPr>
              <a:t>Find out what your partner did last night. </a:t>
            </a:r>
          </a:p>
          <a:p>
            <a:pPr algn="ctr"/>
            <a:r>
              <a:rPr lang="en-US" sz="2400">
                <a:solidFill>
                  <a:schemeClr val="bg1"/>
                </a:solidFill>
              </a:rPr>
              <a:t>Ask a follow-up question to get more details. </a:t>
            </a:r>
          </a:p>
        </p:txBody>
      </p:sp>
      <p:sp>
        <p:nvSpPr>
          <p:cNvPr id="2" name="TextBox 1"/>
          <p:cNvSpPr txBox="1"/>
          <p:nvPr/>
        </p:nvSpPr>
        <p:spPr>
          <a:xfrm>
            <a:off x="5523858" y="463287"/>
            <a:ext cx="3396467" cy="1077218"/>
          </a:xfrm>
          <a:prstGeom prst="rect">
            <a:avLst/>
          </a:prstGeom>
          <a:solidFill>
            <a:schemeClr val="accent4">
              <a:lumMod val="20000"/>
              <a:lumOff val="80000"/>
            </a:schemeClr>
          </a:solidFill>
        </p:spPr>
        <p:txBody>
          <a:bodyPr wrap="square" rtlCol="0">
            <a:spAutoFit/>
          </a:bodyPr>
          <a:lstStyle/>
          <a:p>
            <a:r>
              <a:rPr lang="en-US" sz="3200" i="1">
                <a:solidFill>
                  <a:schemeClr val="bg1"/>
                </a:solidFill>
              </a:rPr>
              <a:t>What did you do over the weekend?</a:t>
            </a:r>
          </a:p>
        </p:txBody>
      </p:sp>
    </p:spTree>
    <p:extLst>
      <p:ext uri="{BB962C8B-B14F-4D97-AF65-F5344CB8AC3E}">
        <p14:creationId xmlns:p14="http://schemas.microsoft.com/office/powerpoint/2010/main" val="173839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1572923" y="928796"/>
            <a:ext cx="5737947" cy="3931920"/>
          </a:xfrm>
          <a:prstGeom prst="rect">
            <a:avLst/>
          </a:prstGeom>
          <a:noFill/>
          <a:ln w="9525">
            <a:noFill/>
            <a:miter lim="800000"/>
            <a:headEnd/>
            <a:tailEnd/>
          </a:ln>
        </p:spPr>
      </p:pic>
      <p:sp>
        <p:nvSpPr>
          <p:cNvPr id="2" name="TextBox 1"/>
          <p:cNvSpPr txBox="1"/>
          <p:nvPr/>
        </p:nvSpPr>
        <p:spPr>
          <a:xfrm>
            <a:off x="2253272" y="5181601"/>
            <a:ext cx="4713150" cy="1200329"/>
          </a:xfrm>
          <a:prstGeom prst="rect">
            <a:avLst/>
          </a:prstGeom>
          <a:noFill/>
        </p:spPr>
        <p:txBody>
          <a:bodyPr wrap="none" rtlCol="0">
            <a:spAutoFit/>
          </a:bodyPr>
          <a:lstStyle/>
          <a:p>
            <a:pPr lvl="0" algn="ctr"/>
            <a:r>
              <a:rPr lang="en-US" sz="2400" b="1" dirty="0"/>
              <a:t>Use the target language as </a:t>
            </a:r>
            <a:r>
              <a:rPr lang="en-US" sz="2400" b="1"/>
              <a:t>the </a:t>
            </a:r>
            <a:endParaRPr lang="en-US" sz="2400" b="1" smtClean="0"/>
          </a:p>
          <a:p>
            <a:pPr lvl="0" algn="ctr"/>
            <a:r>
              <a:rPr lang="en-US" sz="2400" b="1" dirty="0" smtClean="0"/>
              <a:t>vehicle </a:t>
            </a:r>
            <a:r>
              <a:rPr lang="en-US" sz="2400" b="1" dirty="0"/>
              <a:t>and content of instruction.</a:t>
            </a:r>
            <a:endParaRPr lang="en-US" sz="2400" dirty="0"/>
          </a:p>
          <a:p>
            <a:pPr algn="ctr"/>
            <a:endParaRPr lang="en-US" sz="2400" dirty="0"/>
          </a:p>
        </p:txBody>
      </p:sp>
      <p:sp>
        <p:nvSpPr>
          <p:cNvPr id="3" name="Footer Placeholder 2"/>
          <p:cNvSpPr>
            <a:spLocks noGrp="1"/>
          </p:cNvSpPr>
          <p:nvPr>
            <p:ph type="ftr" sz="quarter" idx="11"/>
          </p:nvPr>
        </p:nvSpPr>
        <p:spPr/>
        <p:txBody>
          <a:bodyPr/>
          <a:lstStyle/>
          <a:p>
            <a:r>
              <a:rPr lang="en-US"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4</a:t>
            </a:fld>
            <a:endParaRPr lang="en-US" dirty="0"/>
          </a:p>
        </p:txBody>
      </p:sp>
    </p:spTree>
    <p:extLst>
      <p:ext uri="{BB962C8B-B14F-4D97-AF65-F5344CB8AC3E}">
        <p14:creationId xmlns:p14="http://schemas.microsoft.com/office/powerpoint/2010/main" val="1674847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Autofit/>
          </a:bodyPr>
          <a:lstStyle/>
          <a:p>
            <a:r>
              <a:rPr lang="en-US" sz="3200" dirty="0">
                <a:solidFill>
                  <a:schemeClr val="tx1"/>
                </a:solidFill>
              </a:rPr>
              <a:t>ACTFL Position Statement:</a:t>
            </a:r>
            <a:br>
              <a:rPr lang="en-US" sz="3200" dirty="0">
                <a:solidFill>
                  <a:schemeClr val="tx1"/>
                </a:solidFill>
              </a:rPr>
            </a:br>
            <a:r>
              <a:rPr lang="en-US" sz="3200" dirty="0">
                <a:solidFill>
                  <a:schemeClr val="tx1"/>
                </a:solidFill>
              </a:rPr>
              <a:t>Use of the Target Language in the </a:t>
            </a:r>
            <a:r>
              <a:rPr lang="en-US" sz="3200" dirty="0" smtClean="0">
                <a:solidFill>
                  <a:schemeClr val="tx1"/>
                </a:solidFill>
              </a:rPr>
              <a:t>Classroom</a:t>
            </a:r>
            <a:endParaRPr lang="en-US" sz="3200" dirty="0">
              <a:solidFill>
                <a:schemeClr val="tx1"/>
              </a:solidFill>
            </a:endParaRPr>
          </a:p>
        </p:txBody>
      </p:sp>
      <p:sp>
        <p:nvSpPr>
          <p:cNvPr id="4" name="Content Placeholder 3"/>
          <p:cNvSpPr>
            <a:spLocks noGrp="1"/>
          </p:cNvSpPr>
          <p:nvPr>
            <p:ph idx="1"/>
          </p:nvPr>
        </p:nvSpPr>
        <p:spPr/>
        <p:txBody>
          <a:bodyPr>
            <a:normAutofit/>
          </a:bodyPr>
          <a:lstStyle/>
          <a:p>
            <a:pPr marL="0" indent="0">
              <a:buNone/>
            </a:pPr>
            <a:endParaRPr lang="en-US" sz="3200" dirty="0"/>
          </a:p>
          <a:p>
            <a:pPr marL="0" indent="0">
              <a:buNone/>
            </a:pPr>
            <a:r>
              <a:rPr lang="en-US" sz="3200" i="1" dirty="0" smtClean="0"/>
              <a:t>“</a:t>
            </a:r>
            <a:r>
              <a:rPr lang="en-US" sz="3200" i="1" dirty="0"/>
              <a:t>Research indicates that effective language instruction must provide significant levels of meaningful communication and interactive feedback in the target language in order for students to develop language and cultural </a:t>
            </a:r>
            <a:r>
              <a:rPr lang="en-US" sz="3200" i="1" dirty="0" smtClean="0"/>
              <a:t>proficiency</a:t>
            </a:r>
            <a:r>
              <a:rPr lang="is-IS" sz="3200" i="1" dirty="0" smtClean="0"/>
              <a:t>…...</a:t>
            </a:r>
            <a:endParaRPr lang="en-US" sz="3200" i="1" dirty="0"/>
          </a:p>
        </p:txBody>
      </p:sp>
      <p:sp>
        <p:nvSpPr>
          <p:cNvPr id="7" name="Footer Placeholder 6"/>
          <p:cNvSpPr>
            <a:spLocks noGrp="1"/>
          </p:cNvSpPr>
          <p:nvPr>
            <p:ph type="ftr" sz="quarter" idx="11"/>
          </p:nvPr>
        </p:nvSpPr>
        <p:spPr/>
        <p:txBody>
          <a:bodyPr/>
          <a:lstStyle/>
          <a:p>
            <a:r>
              <a:rPr lang="en-US" smtClean="0"/>
              <a:t>Laura Terrill</a:t>
            </a:r>
            <a:endParaRPr lang="en-US" dirty="0"/>
          </a:p>
        </p:txBody>
      </p:sp>
      <p:sp>
        <p:nvSpPr>
          <p:cNvPr id="8" name="Slide Number Placeholder 7"/>
          <p:cNvSpPr>
            <a:spLocks noGrp="1"/>
          </p:cNvSpPr>
          <p:nvPr>
            <p:ph type="sldNum" sz="quarter" idx="12"/>
          </p:nvPr>
        </p:nvSpPr>
        <p:spPr/>
        <p:txBody>
          <a:bodyPr/>
          <a:lstStyle/>
          <a:p>
            <a:fld id="{D57F1E4F-1CFF-5643-939E-02111984F565}" type="slidenum">
              <a:rPr lang="en-US" smtClean="0"/>
              <a:t>5</a:t>
            </a:fld>
            <a:endParaRPr lang="en-US" dirty="0"/>
          </a:p>
        </p:txBody>
      </p:sp>
    </p:spTree>
    <p:extLst>
      <p:ext uri="{BB962C8B-B14F-4D97-AF65-F5344CB8AC3E}">
        <p14:creationId xmlns:p14="http://schemas.microsoft.com/office/powerpoint/2010/main" val="577028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41638" y="2106289"/>
            <a:ext cx="8382000" cy="3108543"/>
          </a:xfrm>
          <a:prstGeom prst="rect">
            <a:avLst/>
          </a:prstGeom>
          <a:noFill/>
        </p:spPr>
        <p:txBody>
          <a:bodyPr wrap="square" rtlCol="0">
            <a:spAutoFit/>
          </a:bodyPr>
          <a:lstStyle/>
          <a:p>
            <a:r>
              <a:rPr lang="en-US" sz="3200" i="1" dirty="0" smtClean="0"/>
              <a:t>“</a:t>
            </a:r>
            <a:r>
              <a:rPr lang="en-US" sz="3200" i="1" dirty="0"/>
              <a:t>ACTFL therefore recommends that language educators and their students use the target language as exclusively as possible (90%+) at all levels of instruction during instructional time and, when feasible, beyond the classroom.”</a:t>
            </a:r>
          </a:p>
          <a:p>
            <a:endParaRPr lang="en-US" dirty="0" smtClean="0"/>
          </a:p>
          <a:p>
            <a:endParaRPr lang="en-US" dirty="0"/>
          </a:p>
        </p:txBody>
      </p:sp>
      <p:sp>
        <p:nvSpPr>
          <p:cNvPr id="2" name="Footer Placeholder 1"/>
          <p:cNvSpPr>
            <a:spLocks noGrp="1"/>
          </p:cNvSpPr>
          <p:nvPr>
            <p:ph type="ftr" sz="quarter" idx="11"/>
          </p:nvPr>
        </p:nvSpPr>
        <p:spPr/>
        <p:txBody>
          <a:bodyPr/>
          <a:lstStyle/>
          <a:p>
            <a:r>
              <a:rPr lang="en-US"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6</a:t>
            </a:fld>
            <a:endParaRPr lang="en-US" dirty="0"/>
          </a:p>
        </p:txBody>
      </p:sp>
      <p:sp>
        <p:nvSpPr>
          <p:cNvPr id="5" name="Title 5"/>
          <p:cNvSpPr>
            <a:spLocks noGrp="1"/>
          </p:cNvSpPr>
          <p:nvPr>
            <p:ph type="title"/>
          </p:nvPr>
        </p:nvSpPr>
        <p:spPr>
          <a:xfrm>
            <a:off x="628650" y="365126"/>
            <a:ext cx="7886700" cy="1325563"/>
          </a:xfrm>
        </p:spPr>
        <p:txBody>
          <a:bodyPr>
            <a:noAutofit/>
          </a:bodyPr>
          <a:lstStyle/>
          <a:p>
            <a:r>
              <a:rPr lang="en-US" sz="3200" dirty="0">
                <a:solidFill>
                  <a:schemeClr val="tx1"/>
                </a:solidFill>
              </a:rPr>
              <a:t>ACTFL Position Statement:</a:t>
            </a:r>
            <a:br>
              <a:rPr lang="en-US" sz="3200" dirty="0">
                <a:solidFill>
                  <a:schemeClr val="tx1"/>
                </a:solidFill>
              </a:rPr>
            </a:br>
            <a:r>
              <a:rPr lang="en-US" sz="3200" dirty="0">
                <a:solidFill>
                  <a:schemeClr val="tx1"/>
                </a:solidFill>
              </a:rPr>
              <a:t>Use of the Target Language in the </a:t>
            </a:r>
            <a:r>
              <a:rPr lang="en-US" sz="3200" dirty="0" smtClean="0">
                <a:solidFill>
                  <a:schemeClr val="tx1"/>
                </a:solidFill>
              </a:rPr>
              <a:t>Classroom</a:t>
            </a:r>
            <a:endParaRPr lang="en-US" sz="3200" dirty="0">
              <a:solidFill>
                <a:schemeClr val="tx1"/>
              </a:solidFill>
            </a:endParaRPr>
          </a:p>
        </p:txBody>
      </p:sp>
    </p:spTree>
    <p:extLst>
      <p:ext uri="{BB962C8B-B14F-4D97-AF65-F5344CB8AC3E}">
        <p14:creationId xmlns:p14="http://schemas.microsoft.com/office/powerpoint/2010/main" val="151503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4" name="Picture 3"/>
          <p:cNvPicPr>
            <a:picLocks noChangeAspect="1"/>
          </p:cNvPicPr>
          <p:nvPr/>
        </p:nvPicPr>
        <p:blipFill>
          <a:blip r:embed="rId2"/>
          <a:stretch>
            <a:fillRect/>
          </a:stretch>
        </p:blipFill>
        <p:spPr>
          <a:xfrm>
            <a:off x="1954104" y="517489"/>
            <a:ext cx="4784088" cy="2310581"/>
          </a:xfrm>
          <a:prstGeom prst="rect">
            <a:avLst/>
          </a:prstGeom>
        </p:spPr>
      </p:pic>
      <p:grpSp>
        <p:nvGrpSpPr>
          <p:cNvPr id="7" name="Group 6"/>
          <p:cNvGrpSpPr/>
          <p:nvPr/>
        </p:nvGrpSpPr>
        <p:grpSpPr>
          <a:xfrm>
            <a:off x="395749" y="3285613"/>
            <a:ext cx="8303920" cy="2781300"/>
            <a:chOff x="395749" y="3285613"/>
            <a:chExt cx="8303920" cy="278130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749" y="3285613"/>
              <a:ext cx="3810000" cy="278130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6431" y="3285613"/>
              <a:ext cx="4153238" cy="2755795"/>
            </a:xfrm>
            <a:prstGeom prst="rect">
              <a:avLst/>
            </a:prstGeom>
          </p:spPr>
        </p:pic>
      </p:grpSp>
    </p:spTree>
    <p:extLst>
      <p:ext uri="{BB962C8B-B14F-4D97-AF65-F5344CB8AC3E}">
        <p14:creationId xmlns:p14="http://schemas.microsoft.com/office/powerpoint/2010/main" val="834274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solidFill>
                <a:latin typeface="Cambria"/>
                <a:cs typeface="Cambria"/>
              </a:rPr>
              <a:t>General Features of Useful Input</a:t>
            </a:r>
            <a:endParaRPr lang="en-US" dirty="0">
              <a:solidFill>
                <a:schemeClr val="tx1"/>
              </a:solidFill>
            </a:endParaRPr>
          </a:p>
        </p:txBody>
      </p:sp>
      <p:graphicFrame>
        <p:nvGraphicFramePr>
          <p:cNvPr id="6" name="Content Placeholder 5"/>
          <p:cNvGraphicFramePr>
            <a:graphicFrameLocks noGrp="1"/>
          </p:cNvGraphicFramePr>
          <p:nvPr>
            <p:ph idx="1"/>
            <p:extLst/>
          </p:nvPr>
        </p:nvGraphicFramePr>
        <p:xfrm>
          <a:off x="839788" y="1837981"/>
          <a:ext cx="7675562" cy="3688080"/>
        </p:xfrm>
        <a:graphic>
          <a:graphicData uri="http://schemas.openxmlformats.org/drawingml/2006/table">
            <a:tbl>
              <a:tblPr firstRow="1" bandRow="1">
                <a:tableStyleId>{5C22544A-7EE6-4342-B048-85BDC9FD1C3A}</a:tableStyleId>
              </a:tblPr>
              <a:tblGrid>
                <a:gridCol w="2706601"/>
                <a:gridCol w="4968961"/>
              </a:tblGrid>
              <a:tr h="370840">
                <a:tc>
                  <a:txBody>
                    <a:bodyPr/>
                    <a:lstStyle/>
                    <a:p>
                      <a:r>
                        <a:rPr lang="en-US" sz="2800" dirty="0" smtClean="0"/>
                        <a:t>Input</a:t>
                      </a:r>
                      <a:r>
                        <a:rPr lang="en-US" sz="2800" baseline="0" dirty="0" smtClean="0"/>
                        <a:t> must be: </a:t>
                      </a:r>
                      <a:endParaRPr lang="en-US" sz="2800" dirty="0"/>
                    </a:p>
                  </a:txBody>
                  <a:tcPr/>
                </a:tc>
                <a:tc>
                  <a:txBody>
                    <a:bodyPr/>
                    <a:lstStyle/>
                    <a:p>
                      <a:endParaRPr lang="en-US" sz="2800"/>
                    </a:p>
                  </a:txBody>
                  <a:tcPr/>
                </a:tc>
              </a:tr>
              <a:tr h="370840">
                <a:tc>
                  <a:txBody>
                    <a:bodyPr/>
                    <a:lstStyle/>
                    <a:p>
                      <a:r>
                        <a:rPr lang="en-US" sz="2800" dirty="0" smtClean="0"/>
                        <a:t>Comprehensible</a:t>
                      </a:r>
                      <a:endParaRPr lang="en-US" sz="2800" dirty="0"/>
                    </a:p>
                  </a:txBody>
                  <a:tcPr anchor="ctr"/>
                </a:tc>
                <a:tc>
                  <a:txBody>
                    <a:bodyPr/>
                    <a:lstStyle/>
                    <a:p>
                      <a:r>
                        <a:rPr lang="en-US" sz="2800" dirty="0" smtClean="0"/>
                        <a:t>Learners must understand </a:t>
                      </a:r>
                      <a:r>
                        <a:rPr lang="en-US" sz="2800" dirty="0" smtClean="0">
                          <a:solidFill>
                            <a:srgbClr val="FF0000"/>
                          </a:solidFill>
                        </a:rPr>
                        <a:t>most </a:t>
                      </a:r>
                      <a:r>
                        <a:rPr lang="en-US" sz="2800" dirty="0" smtClean="0"/>
                        <a:t>of what the speaker is saying for language</a:t>
                      </a:r>
                      <a:r>
                        <a:rPr lang="en-US" sz="2800" baseline="0" dirty="0" smtClean="0"/>
                        <a:t> learning to occur.</a:t>
                      </a:r>
                      <a:endParaRPr lang="en-US" sz="2800" dirty="0"/>
                    </a:p>
                  </a:txBody>
                  <a:tcPr/>
                </a:tc>
              </a:tr>
              <a:tr h="370840">
                <a:tc>
                  <a:txBody>
                    <a:bodyPr/>
                    <a:lstStyle/>
                    <a:p>
                      <a:r>
                        <a:rPr lang="en-US" sz="2800" dirty="0" smtClean="0"/>
                        <a:t>Meaning Bearing</a:t>
                      </a:r>
                      <a:endParaRPr lang="en-US" sz="2800" dirty="0"/>
                    </a:p>
                  </a:txBody>
                  <a:tcPr anchor="ctr"/>
                </a:tc>
                <a:tc>
                  <a:txBody>
                    <a:bodyPr/>
                    <a:lstStyle/>
                    <a:p>
                      <a:r>
                        <a:rPr lang="en-US" sz="2800" dirty="0" smtClean="0"/>
                        <a:t>Useful input must contain</a:t>
                      </a:r>
                      <a:r>
                        <a:rPr lang="en-US" sz="2800" baseline="0" dirty="0" smtClean="0"/>
                        <a:t> a message the learners </a:t>
                      </a:r>
                      <a:r>
                        <a:rPr lang="en-US" sz="2800" baseline="0" dirty="0" smtClean="0">
                          <a:solidFill>
                            <a:srgbClr val="FF0000"/>
                          </a:solidFill>
                        </a:rPr>
                        <a:t>want </a:t>
                      </a:r>
                      <a:r>
                        <a:rPr lang="en-US" sz="2800" baseline="0" dirty="0" smtClean="0"/>
                        <a:t>and need </a:t>
                      </a:r>
                      <a:r>
                        <a:rPr lang="en-US" sz="2800" baseline="0" dirty="0" smtClean="0">
                          <a:solidFill>
                            <a:srgbClr val="FF0000"/>
                          </a:solidFill>
                        </a:rPr>
                        <a:t>to understand</a:t>
                      </a:r>
                      <a:r>
                        <a:rPr lang="en-US" sz="2800" baseline="0" dirty="0" smtClean="0"/>
                        <a:t>. There must be some communicative intent. </a:t>
                      </a:r>
                      <a:endParaRPr lang="en-US" sz="2800" dirty="0"/>
                    </a:p>
                  </a:txBody>
                  <a:tcPr/>
                </a:tc>
              </a:tr>
            </a:tbl>
          </a:graphicData>
        </a:graphic>
      </p:graphicFrame>
      <p:sp>
        <p:nvSpPr>
          <p:cNvPr id="4" name="Footer Placeholder 3"/>
          <p:cNvSpPr>
            <a:spLocks noGrp="1"/>
          </p:cNvSpPr>
          <p:nvPr>
            <p:ph type="ftr" sz="quarter" idx="11"/>
          </p:nvPr>
        </p:nvSpPr>
        <p:spPr/>
        <p:txBody>
          <a:bodyPr/>
          <a:lstStyle/>
          <a:p>
            <a:r>
              <a:rPr lang="en-US" smtClean="0"/>
              <a:t>Laura Terrill</a:t>
            </a:r>
            <a:endParaRPr lang="en-US" dirty="0"/>
          </a:p>
        </p:txBody>
      </p:sp>
      <p:sp>
        <p:nvSpPr>
          <p:cNvPr id="7" name="TextBox 6"/>
          <p:cNvSpPr txBox="1"/>
          <p:nvPr/>
        </p:nvSpPr>
        <p:spPr>
          <a:xfrm>
            <a:off x="5628503" y="5885935"/>
            <a:ext cx="3027692" cy="338554"/>
          </a:xfrm>
          <a:prstGeom prst="rect">
            <a:avLst/>
          </a:prstGeom>
          <a:noFill/>
        </p:spPr>
        <p:txBody>
          <a:bodyPr wrap="none" rtlCol="0">
            <a:spAutoFit/>
          </a:bodyPr>
          <a:lstStyle/>
          <a:p>
            <a:r>
              <a:rPr lang="en-US" sz="1600" dirty="0">
                <a:latin typeface="Cambria"/>
                <a:cs typeface="Cambria"/>
              </a:rPr>
              <a:t>Smith and Donato, </a:t>
            </a:r>
            <a:r>
              <a:rPr lang="en-US" sz="1600" dirty="0" err="1">
                <a:latin typeface="Cambria"/>
                <a:cs typeface="Cambria"/>
              </a:rPr>
              <a:t>Startalk</a:t>
            </a:r>
            <a:r>
              <a:rPr lang="en-US" sz="1600" dirty="0">
                <a:latin typeface="Cambria"/>
                <a:cs typeface="Cambria"/>
              </a:rPr>
              <a:t> 2012</a:t>
            </a:r>
          </a:p>
        </p:txBody>
      </p:sp>
    </p:spTree>
    <p:extLst>
      <p:ext uri="{BB962C8B-B14F-4D97-AF65-F5344CB8AC3E}">
        <p14:creationId xmlns:p14="http://schemas.microsoft.com/office/powerpoint/2010/main" val="72489098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nt.jpg"/>
          <p:cNvPicPr>
            <a:picLocks noChangeAspect="1"/>
          </p:cNvPicPr>
          <p:nvPr/>
        </p:nvPicPr>
        <p:blipFill>
          <a:blip r:embed="rId2"/>
          <a:stretch>
            <a:fillRect/>
          </a:stretch>
        </p:blipFill>
        <p:spPr>
          <a:xfrm>
            <a:off x="-611040" y="0"/>
            <a:ext cx="9907440" cy="9058225"/>
          </a:xfrm>
          <a:prstGeom prst="rect">
            <a:avLst/>
          </a:prstGeom>
        </p:spPr>
      </p:pic>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9</a:t>
            </a:fld>
            <a:endParaRPr lang="en-US"/>
          </a:p>
        </p:txBody>
      </p:sp>
      <p:sp>
        <p:nvSpPr>
          <p:cNvPr id="8" name="TextBox 7"/>
          <p:cNvSpPr txBox="1"/>
          <p:nvPr/>
        </p:nvSpPr>
        <p:spPr>
          <a:xfrm>
            <a:off x="84364" y="365453"/>
            <a:ext cx="3592286" cy="1815882"/>
          </a:xfrm>
          <a:prstGeom prst="rect">
            <a:avLst/>
          </a:prstGeom>
          <a:solidFill>
            <a:schemeClr val="bg1">
              <a:lumMod val="95000"/>
              <a:lumOff val="5000"/>
            </a:schemeClr>
          </a:solidFill>
        </p:spPr>
        <p:txBody>
          <a:bodyPr wrap="square" rtlCol="0">
            <a:spAutoFit/>
          </a:bodyPr>
          <a:lstStyle/>
          <a:p>
            <a:pPr algn="ctr"/>
            <a:r>
              <a:rPr lang="en-US" sz="2800"/>
              <a:t>What makes a book comprehensible </a:t>
            </a:r>
          </a:p>
          <a:p>
            <a:pPr algn="ctr"/>
            <a:r>
              <a:rPr lang="en-US" sz="2800"/>
              <a:t>to a 2-year old child in his first language?</a:t>
            </a:r>
          </a:p>
        </p:txBody>
      </p:sp>
    </p:spTree>
    <p:extLst>
      <p:ext uri="{BB962C8B-B14F-4D97-AF65-F5344CB8AC3E}">
        <p14:creationId xmlns:p14="http://schemas.microsoft.com/office/powerpoint/2010/main" val="1071966686"/>
      </p:ext>
    </p:extLst>
  </p:cSld>
  <p:clrMapOvr>
    <a:masterClrMapping/>
  </p:clrMapOvr>
  <p:timing>
    <p:tnLst>
      <p:par>
        <p:cTn id="1" dur="indefinite" restart="never" nodeType="tmRoot"/>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Depth</Template>
  <TotalTime>2194</TotalTime>
  <Words>1280</Words>
  <Application>Microsoft Macintosh PowerPoint</Application>
  <PresentationFormat>On-screen Show (4:3)</PresentationFormat>
  <Paragraphs>254</Paragraphs>
  <Slides>34</Slides>
  <Notes>14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Calibri</vt:lpstr>
      <vt:lpstr>Cambria</vt:lpstr>
      <vt:lpstr>Corbel</vt:lpstr>
      <vt:lpstr>ＭＳ Ｐゴシック</vt:lpstr>
      <vt:lpstr>Palatino</vt:lpstr>
      <vt:lpstr>Wingdings</vt:lpstr>
      <vt:lpstr>Arial</vt:lpstr>
      <vt:lpstr>Depth</vt:lpstr>
      <vt:lpstr>  </vt:lpstr>
      <vt:lpstr>Workshop Goals:</vt:lpstr>
      <vt:lpstr>lterrillhamden.wikispaces.com</vt:lpstr>
      <vt:lpstr>PowerPoint Presentation</vt:lpstr>
      <vt:lpstr>ACTFL Position Statement: Use of the Target Language in the Classroom</vt:lpstr>
      <vt:lpstr>ACTFL Position Statement: Use of the Target Language in the Classroom</vt:lpstr>
      <vt:lpstr>PowerPoint Presentation</vt:lpstr>
      <vt:lpstr>General Features of Useful Input</vt:lpstr>
      <vt:lpstr>PowerPoint Presentation</vt:lpstr>
      <vt:lpstr>PowerPoint Presentation</vt:lpstr>
      <vt:lpstr>PowerPoint Presentation</vt:lpstr>
      <vt:lpstr>PowerPoint Presentation</vt:lpstr>
      <vt:lpstr>Create Comprehensible LANGUAGE by:</vt:lpstr>
      <vt:lpstr>Create a CONTEXT  for increasing comprehension by: </vt:lpstr>
      <vt:lpstr>Using the target language</vt:lpstr>
      <vt:lpstr>When is it justifiable to use English?</vt:lpstr>
      <vt:lpstr>Getting the most out of a text</vt:lpstr>
      <vt:lpstr>Personal and Public Identities: Do you see what I see?  What determines a person’s identity? Who is the “real” me?</vt:lpstr>
      <vt:lpstr>Before Reading: Prediction</vt:lpstr>
      <vt:lpstr>During reading</vt:lpstr>
      <vt:lpstr>Extend to other modes</vt:lpstr>
      <vt:lpstr> Interpersonal Mode</vt:lpstr>
      <vt:lpstr>Interpersonal Communication….</vt:lpstr>
      <vt:lpstr>PowerPoint Presentation</vt:lpstr>
      <vt:lpstr>Have a conversation using the following words. </vt:lpstr>
      <vt:lpstr>Develop the Role Play</vt:lpstr>
      <vt:lpstr>PowerPoint Presentation</vt:lpstr>
      <vt:lpstr>Think — Write  — Pair — Share</vt:lpstr>
      <vt:lpstr>Numbered Heads Together</vt:lpstr>
      <vt:lpstr>Teach Circumlocution     What’s different?</vt:lpstr>
      <vt:lpstr>Ask questions</vt:lpstr>
      <vt:lpstr>Ask Questions</vt:lpstr>
      <vt:lpstr>“Force” Elaboration</vt:lpstr>
      <vt:lpstr>“Force” Elaboration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creator>Microsoft Office User</dc:creator>
  <cp:lastModifiedBy>Microsoft Office User</cp:lastModifiedBy>
  <cp:revision>99</cp:revision>
  <dcterms:created xsi:type="dcterms:W3CDTF">2016-01-24T15:16:01Z</dcterms:created>
  <dcterms:modified xsi:type="dcterms:W3CDTF">2016-08-22T21:38:17Z</dcterms:modified>
</cp:coreProperties>
</file>